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46" r:id="rId1"/>
    <p:sldMasterId id="2147483763" r:id="rId2"/>
    <p:sldMasterId id="2147483775" r:id="rId3"/>
  </p:sldMasterIdLst>
  <p:sldIdLst>
    <p:sldId id="407" r:id="rId4"/>
    <p:sldId id="316" r:id="rId5"/>
    <p:sldId id="317" r:id="rId6"/>
    <p:sldId id="318" r:id="rId7"/>
    <p:sldId id="319" r:id="rId8"/>
    <p:sldId id="320" r:id="rId9"/>
    <p:sldId id="375" r:id="rId10"/>
    <p:sldId id="376" r:id="rId11"/>
    <p:sldId id="377" r:id="rId12"/>
    <p:sldId id="321" r:id="rId13"/>
    <p:sldId id="322" r:id="rId14"/>
    <p:sldId id="323" r:id="rId15"/>
    <p:sldId id="324" r:id="rId16"/>
    <p:sldId id="325" r:id="rId17"/>
    <p:sldId id="355" r:id="rId18"/>
    <p:sldId id="326" r:id="rId19"/>
    <p:sldId id="329" r:id="rId20"/>
    <p:sldId id="330" r:id="rId21"/>
    <p:sldId id="305" r:id="rId22"/>
    <p:sldId id="306" r:id="rId23"/>
    <p:sldId id="270" r:id="rId24"/>
    <p:sldId id="271" r:id="rId25"/>
    <p:sldId id="272" r:id="rId26"/>
    <p:sldId id="273" r:id="rId27"/>
    <p:sldId id="332" r:id="rId28"/>
    <p:sldId id="311" r:id="rId29"/>
    <p:sldId id="312" r:id="rId30"/>
    <p:sldId id="274" r:id="rId31"/>
    <p:sldId id="275" r:id="rId32"/>
    <p:sldId id="276" r:id="rId33"/>
    <p:sldId id="307" r:id="rId34"/>
    <p:sldId id="408" r:id="rId35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AFB1E"/>
    <a:srgbClr val="FF00FF"/>
    <a:srgbClr val="CC00FF"/>
    <a:srgbClr val="FF0000"/>
    <a:srgbClr val="FF0066"/>
    <a:srgbClr val="FF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84" d="100"/>
          <a:sy n="84" d="100"/>
        </p:scale>
        <p:origin x="-882" y="-90"/>
      </p:cViewPr>
      <p:guideLst>
        <p:guide orient="horz" pos="1620"/>
        <p:guide pos="29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332F9FB-DC4D-7842-BF45-5766488C5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7E18BBC9-58D6-9F43-BDFD-410289DC2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C4C4F60-133F-674B-B76F-3FBE9DEDD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BF5E9-B164-9E4D-BD38-9AC2ED4D4F89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2020/4/10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6C2C630-8A7C-B246-8519-A951BDB00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41794F0-7335-DC4C-8319-2028B5C53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3CB12-F2C4-0F40-94B4-EFC2677B63F8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002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5ED1C4A-8530-DF41-9F66-9E7432893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52536D5F-70E4-1C45-8189-D6CF4772F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7E2338F-A0E1-DA4C-91FD-DF068EA93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BF5E9-B164-9E4D-BD38-9AC2ED4D4F89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2020/4/10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F014DFC-0130-5C44-ABD6-B25B6A4A3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AB7B5B7-E2DA-CE4C-B25F-9E87172F0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3CB12-F2C4-0F40-94B4-EFC2677B63F8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82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D763743-E4A8-DD4D-9E71-C4CBD465D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38E0704D-9B5B-B04D-9252-F49AD298B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99EA9A7-F8BA-AE47-8FBB-C2A3AA72B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BF5E9-B164-9E4D-BD38-9AC2ED4D4F89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2020/4/10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E1E5C09-D1BB-E24D-8026-64EC493BE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37741D3-7E2A-4349-BEEC-10EE6C2A1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3CB12-F2C4-0F40-94B4-EFC2677B63F8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3433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BA3E90C-2CE5-B449-93A6-D0C4B25FD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E33DC4BC-47F9-CE4C-8456-7DAD8006FA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EF959ECE-F7C0-9444-B1B9-71936903C2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82458C0C-0D43-CB4F-8372-F5B5AE9A7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BF5E9-B164-9E4D-BD38-9AC2ED4D4F89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2020/4/10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93A53B2B-5116-2847-9CD6-EE0FD2676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DB2F3596-27CC-9643-A358-A2B091B1E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3CB12-F2C4-0F40-94B4-EFC2677B63F8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08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D33AE43-4D72-2A42-92CD-6E15163B9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1C934325-3D26-474C-B2E4-91F3A910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9355D2C9-D0FA-ED43-B3FF-26EC70B05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3EEE64D9-2E78-3043-A0FD-FD66A3B215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0A1289C2-ADCC-1C42-80CC-AC522A0A0F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4377633A-4BC1-5D4B-AC71-C459E152C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BF5E9-B164-9E4D-BD38-9AC2ED4D4F89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2020/4/10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50CDFE25-D5EA-6D44-BB13-2CC2C025A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8168230A-BF83-AE4D-B3B5-53F7D5760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3CB12-F2C4-0F40-94B4-EFC2677B63F8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548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6C019D9-54A6-6847-A6B4-9F5781576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5C07E9D0-7B2D-804A-A960-64E602F76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BF5E9-B164-9E4D-BD38-9AC2ED4D4F89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2020/4/10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414830DC-29B9-014C-BDF4-47D601C9D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CFD3D202-4180-1E45-92EB-ACF94E950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3CB12-F2C4-0F40-94B4-EFC2677B63F8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6712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B7D0023F-DA33-864D-BE1D-77AF66BBC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BF5E9-B164-9E4D-BD38-9AC2ED4D4F89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2020/4/10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F0B627E5-DC97-0C4C-B88B-4C13E530D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3929330-2901-B24A-BAC9-345E6AE71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3CB12-F2C4-0F40-94B4-EFC2677B63F8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2447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78E138D-B018-9645-B80F-251CBAA28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D6EC1425-BA75-1D40-AF5A-04A0795D7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C90C083E-F0A2-F24C-B786-52726EEDD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BDAFC92E-2D39-7240-ABA6-18F3ECA84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BF5E9-B164-9E4D-BD38-9AC2ED4D4F89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2020/4/10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036E2318-EB4A-9945-B133-0626A2584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54BE803D-D5B9-9041-9FFE-8CC4BA760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3CB12-F2C4-0F40-94B4-EFC2677B63F8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1678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DF0BAD0-B604-AE40-8573-C0CE0C37B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E4C3CDA8-6493-6A48-971E-0B61EDA7B1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5D0B7BB0-F3DC-8343-85A2-0E2DACA159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8FA21E0-0F74-DF4D-99F0-107FCF83D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BF5E9-B164-9E4D-BD38-9AC2ED4D4F89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2020/4/10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00076369-1A6A-0A49-BDB7-B2D1CEB1F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17C32AD9-3FB2-B84F-A112-1B8086368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3CB12-F2C4-0F40-94B4-EFC2677B63F8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1244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4E980F4-EF07-BA42-8FAA-A8F7ED525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E4464AB5-6EF0-A645-A018-DFD00446F2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E3F87A4-8334-BA4C-9D14-66D8F1089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BF5E9-B164-9E4D-BD38-9AC2ED4D4F89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2020/4/10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76B08C7-7C52-8F4F-B980-3A15E6B9E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3737F0A-9EDB-FF47-B803-59219201F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3CB12-F2C4-0F40-94B4-EFC2677B63F8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758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4B1B603A-6EE7-7E4A-A130-33095C7E70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61F0F185-8D28-8A42-9D25-78AD8C97D9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965CC00-8BB1-E945-8AD6-071F7F3C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BF5E9-B164-9E4D-BD38-9AC2ED4D4F89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2020/4/10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4C5B23E6-E2DD-8445-B77F-E5318A206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58D6510-ACEC-E648-8CD6-31CBFF771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3CB12-F2C4-0F40-94B4-EFC2677B63F8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508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014151"/>
      </p:ext>
    </p:extLst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2277837"/>
      </p:ext>
    </p:extLst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894265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8560343"/>
      </p:ext>
    </p:extLst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689734"/>
      </p:ext>
    </p:extLst>
  </p:cSld>
  <p:clrMapOvr>
    <a:masterClrMapping/>
  </p:clrMapOvr>
  <p:transition spd="slow" advTm="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223357"/>
      </p:ext>
    </p:extLst>
  </p:cSld>
  <p:clrMapOvr>
    <a:masterClrMapping/>
  </p:clrMapOvr>
  <p:transition spd="slow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1297616"/>
      </p:ext>
    </p:extLst>
  </p:cSld>
  <p:clrMapOvr>
    <a:masterClrMapping/>
  </p:clrMapOvr>
  <p:transition spd="slow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956233"/>
      </p:ext>
    </p:extLst>
  </p:cSld>
  <p:clrMapOvr>
    <a:masterClrMapping/>
  </p:clrMapOvr>
  <p:transition spd="slow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28021"/>
      </p:ext>
    </p:extLst>
  </p:cSld>
  <p:clrMapOvr>
    <a:masterClrMapping/>
  </p:clrMapOvr>
  <p:transition spd="slow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447468"/>
      </p:ext>
    </p:extLst>
  </p:cSld>
  <p:clrMapOvr>
    <a:masterClrMapping/>
  </p:clrMapOvr>
  <p:transition spd="slow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781" y="2915460"/>
            <a:ext cx="6400443" cy="13148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504137236"/>
      </p:ext>
    </p:extLst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62" y="1200484"/>
            <a:ext cx="8229481" cy="33954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17942660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19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</p:sldLayoutIdLst>
  <p:timing>
    <p:tnLst>
      <p:par>
        <p:cTn id="1" dur="indefinite" restart="never" nodeType="tmRoot"/>
      </p:par>
    </p:tnLst>
  </p:timing>
  <p:txStyles>
    <p:titleStyle>
      <a:lvl1pPr algn="ctr" defTabSz="685165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895" indent="-213995" algn="l" defTabSz="6851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6A3DF403-1F69-904C-9BE6-3FC7AC5E8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C1E5E0F4-6777-604D-BF98-6D24F8629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A98D409-38A8-7640-B277-C39A06C8B7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10DBF5E9-B164-9E4D-BD38-9AC2ED4D4F89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ea typeface="等线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2020/4/10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等线" panose="020F0502020204030204"/>
              <a:ea typeface="等线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2FFDD25-CB42-C84C-A3C0-5F6623E82A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1" lang="zh-CN" altLang="en-US">
              <a:solidFill>
                <a:prstClr val="black">
                  <a:tint val="75000"/>
                </a:prstClr>
              </a:solidFill>
              <a:latin typeface="等线" panose="020F0502020204030204"/>
              <a:ea typeface="等线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DA8AC21-5175-ED47-9861-5C8E405EEF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4943CB12-F2C4-0F40-94B4-EFC2677B63F8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ea typeface="等线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等线" panose="020F0502020204030204"/>
              <a:ea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355858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97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</p:sldLayoutIdLst>
  <p:transition spd="slow">
    <p:random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6858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2pPr>
      <a:lvl3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3pPr>
      <a:lvl4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4pPr>
      <a:lvl5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9pPr>
    </p:titleStyle>
    <p:bodyStyle>
      <a:lvl1pPr marL="257175" indent="-257175" algn="l" defTabSz="685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hyperlink" Target="http://www.eleanorslookingglass.com/homepage/2004/08" TargetMode="External"/><Relationship Id="rId3" Type="http://schemas.openxmlformats.org/officeDocument/2006/relationships/hyperlink" Target="http://picsearch.163.com/picSearch.php?q=&#24052;&#40654;&amp;pg=32" TargetMode="External"/><Relationship Id="rId7" Type="http://schemas.openxmlformats.org/officeDocument/2006/relationships/hyperlink" Target="http://www.nps.gov/samo/circleken.htm" TargetMode="External"/><Relationship Id="rId12" Type="http://schemas.openxmlformats.org/officeDocument/2006/relationships/image" Target="../media/image11.jpeg"/><Relationship Id="rId2" Type="http://schemas.openxmlformats.org/officeDocument/2006/relationships/image" Target="../media/image6.jpeg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11" Type="http://schemas.openxmlformats.org/officeDocument/2006/relationships/hyperlink" Target="http://www.gftour.com/xmfq/gly/szhy.htm" TargetMode="External"/><Relationship Id="rId5" Type="http://schemas.openxmlformats.org/officeDocument/2006/relationships/hyperlink" Target="http://estabrook.ci.lexington.ma.us/library/May/May01.html" TargetMode="External"/><Relationship Id="rId15" Type="http://schemas.openxmlformats.org/officeDocument/2006/relationships/image" Target="../media/image13.wmf"/><Relationship Id="rId10" Type="http://schemas.openxmlformats.org/officeDocument/2006/relationships/image" Target="../media/image10.jpeg"/><Relationship Id="rId4" Type="http://schemas.openxmlformats.org/officeDocument/2006/relationships/image" Target="../media/image7.jpeg"/><Relationship Id="rId9" Type="http://schemas.openxmlformats.org/officeDocument/2006/relationships/hyperlink" Target="http://style.88space.com/Game/List.htm" TargetMode="External"/><Relationship Id="rId1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DAE6237-62B5-3043-81CD-863E7AAFA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="" xmlns:a16="http://schemas.microsoft.com/office/drawing/2014/main" id="{DD2CDBA6-1046-CB46-8875-BA2E96DFB2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84139922-E1B6-214D-8FCC-11DB89C84BB4}"/>
              </a:ext>
            </a:extLst>
          </p:cNvPr>
          <p:cNvSpPr txBox="1"/>
          <p:nvPr/>
        </p:nvSpPr>
        <p:spPr>
          <a:xfrm>
            <a:off x="2448069" y="2679628"/>
            <a:ext cx="4467082" cy="450123"/>
          </a:xfrm>
          <a:prstGeom prst="rect">
            <a:avLst/>
          </a:prstGeom>
          <a:noFill/>
          <a:effectLst>
            <a:outerShdw dist="2501900" sx="29000" sy="29000" algn="t" rotWithShape="0">
              <a:schemeClr val="accent4">
                <a:alpha val="0"/>
              </a:schemeClr>
            </a:outerShdw>
          </a:effectLst>
        </p:spPr>
        <p:txBody>
          <a:bodyPr wrap="square" lIns="68579" tIns="34289" rIns="68579" bIns="34289" rtlCol="0">
            <a:spAutoFit/>
          </a:bodyPr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500" b="1" dirty="0">
                <a:solidFill>
                  <a:srgbClr val="4C7FFF"/>
                </a:solidFill>
                <a:latin typeface="Arial Black" panose="020B0604020202020204" pitchFamily="34" charset="0"/>
                <a:ea typeface="等线"/>
                <a:cs typeface="Arial Black" panose="020B0604020202020204" pitchFamily="34" charset="0"/>
              </a:rPr>
              <a:t>Section B 3a-Self Check</a:t>
            </a:r>
            <a:endParaRPr lang="zh-CN" altLang="zh-CN" sz="2500" b="1" dirty="0">
              <a:solidFill>
                <a:srgbClr val="4C7FFF"/>
              </a:solidFill>
              <a:latin typeface="Arial Black" panose="020B0604020202020204" pitchFamily="34" charset="0"/>
              <a:ea typeface="等线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579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文本框 39939"/>
          <p:cNvSpPr txBox="1">
            <a:spLocks noChangeArrowheads="1"/>
          </p:cNvSpPr>
          <p:nvPr/>
        </p:nvSpPr>
        <p:spPr bwMode="auto">
          <a:xfrm>
            <a:off x="1013336" y="663573"/>
            <a:ext cx="7470677" cy="132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buFontTx/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Complete the diary entry about a trip to one of these places. Use the words and phrases in the box to help you.</a:t>
            </a:r>
          </a:p>
        </p:txBody>
      </p:sp>
      <p:sp>
        <p:nvSpPr>
          <p:cNvPr id="4" name="单圆角矩形 3"/>
          <p:cNvSpPr/>
          <p:nvPr/>
        </p:nvSpPr>
        <p:spPr>
          <a:xfrm>
            <a:off x="393026" y="682665"/>
            <a:ext cx="597668" cy="479253"/>
          </a:xfrm>
          <a:prstGeom prst="round1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kumimoji="1" lang="en-US" altLang="zh-CN" sz="2800" b="1" dirty="0"/>
              <a:t>3a</a:t>
            </a:r>
            <a:endParaRPr kumimoji="1" lang="zh-CN" altLang="en-US" sz="2800" b="1" dirty="0"/>
          </a:p>
        </p:txBody>
      </p:sp>
      <p:pic>
        <p:nvPicPr>
          <p:cNvPr id="2050" name="Picture 2" descr="G:\resource\U1\jpg\U1B3a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26" y="2175014"/>
            <a:ext cx="2460365" cy="194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resource\U1\jpg\U1B3a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36" y="2175014"/>
            <a:ext cx="2504724" cy="195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resource\U1\jpg\U1B3a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320" y="2175014"/>
            <a:ext cx="2608371" cy="195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文本框 40961"/>
          <p:cNvSpPr txBox="1">
            <a:spLocks noChangeArrowheads="1"/>
          </p:cNvSpPr>
          <p:nvPr/>
        </p:nvSpPr>
        <p:spPr bwMode="auto">
          <a:xfrm>
            <a:off x="990694" y="666800"/>
            <a:ext cx="6476830" cy="193833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hot and sunny                            tired  </a:t>
            </a:r>
          </a:p>
          <a:p>
            <a:pPr>
              <a:buFontTx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Beijing duck                               delicious</a:t>
            </a:r>
          </a:p>
          <a:p>
            <a:pPr>
              <a:buFontTx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take some photos                       beautiful</a:t>
            </a:r>
          </a:p>
          <a:p>
            <a:pPr>
              <a:buFontTx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buy something special               interesting</a:t>
            </a:r>
          </a:p>
          <a:p>
            <a:pPr>
              <a:buFontTx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learn something important       August</a:t>
            </a:r>
          </a:p>
        </p:txBody>
      </p:sp>
      <p:sp>
        <p:nvSpPr>
          <p:cNvPr id="72706" name="文本框 40962"/>
          <p:cNvSpPr txBox="1">
            <a:spLocks noChangeArrowheads="1"/>
          </p:cNvSpPr>
          <p:nvPr/>
        </p:nvSpPr>
        <p:spPr bwMode="auto">
          <a:xfrm>
            <a:off x="533506" y="2647948"/>
            <a:ext cx="808662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                                          </a:t>
            </a:r>
            <a:r>
              <a:rPr lang="zh-CN" altLang="en-US" sz="2400" b="1" dirty="0" smtClean="0">
                <a:latin typeface="Times New Roman" panose="02020603050405020304" pitchFamily="18" charset="0"/>
              </a:rPr>
              <a:t>            </a:t>
            </a:r>
            <a:r>
              <a:rPr lang="en-US" altLang="zh-CN" sz="2400" b="1" dirty="0" smtClean="0">
                <a:latin typeface="Times New Roman" panose="02020603050405020304" pitchFamily="18" charset="0"/>
              </a:rPr>
              <a:t>Wednesday</a:t>
            </a:r>
            <a:r>
              <a:rPr lang="en-US" altLang="zh-CN" sz="2400" b="1" dirty="0">
                <a:latin typeface="Times New Roman" panose="02020603050405020304" pitchFamily="18" charset="0"/>
              </a:rPr>
              <a:t>, _______ 20th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Today the weather was _____________. I went to ______________. It was ________. We _______________. I liked this place because </a:t>
            </a:r>
            <a:r>
              <a:rPr lang="en-US" altLang="zh-CN" sz="2400" b="1" dirty="0" smtClean="0">
                <a:latin typeface="Times New Roman" panose="02020603050405020304" pitchFamily="18" charset="0"/>
              </a:rPr>
              <a:t>__________________________</a:t>
            </a:r>
            <a:r>
              <a:rPr lang="en-US" altLang="zh-CN" sz="2400" b="1" dirty="0">
                <a:latin typeface="Times New Roman" panose="02020603050405020304" pitchFamily="18" charset="0"/>
              </a:rPr>
              <a:t>__</a:t>
            </a:r>
            <a:r>
              <a:rPr lang="en-US" altLang="zh-CN" sz="2400" b="1" dirty="0" smtClean="0">
                <a:latin typeface="Times New Roman" panose="02020603050405020304" pitchFamily="18" charset="0"/>
              </a:rPr>
              <a:t>.</a:t>
            </a:r>
            <a:endParaRPr lang="en-US" altLang="zh-CN" sz="2400" b="1" dirty="0">
              <a:latin typeface="Times New Roman" panose="02020603050405020304" pitchFamily="18" charset="0"/>
            </a:endParaRPr>
          </a:p>
        </p:txBody>
      </p:sp>
      <p:sp>
        <p:nvSpPr>
          <p:cNvPr id="40964" name="文本框 40963"/>
          <p:cNvSpPr txBox="1">
            <a:spLocks noChangeArrowheads="1"/>
          </p:cNvSpPr>
          <p:nvPr/>
        </p:nvSpPr>
        <p:spPr bwMode="auto">
          <a:xfrm>
            <a:off x="3733822" y="3403568"/>
            <a:ext cx="21717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hot and sunny</a:t>
            </a:r>
          </a:p>
        </p:txBody>
      </p:sp>
      <p:sp>
        <p:nvSpPr>
          <p:cNvPr id="40965" name="文本框 40964"/>
          <p:cNvSpPr txBox="1">
            <a:spLocks noChangeArrowheads="1"/>
          </p:cNvSpPr>
          <p:nvPr/>
        </p:nvSpPr>
        <p:spPr bwMode="auto">
          <a:xfrm>
            <a:off x="6362620" y="2800344"/>
            <a:ext cx="184790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August </a:t>
            </a:r>
          </a:p>
        </p:txBody>
      </p:sp>
      <p:sp>
        <p:nvSpPr>
          <p:cNvPr id="40966" name="文本框 40965"/>
          <p:cNvSpPr txBox="1">
            <a:spLocks noChangeArrowheads="1"/>
          </p:cNvSpPr>
          <p:nvPr/>
        </p:nvSpPr>
        <p:spPr bwMode="auto">
          <a:xfrm>
            <a:off x="3657624" y="3936954"/>
            <a:ext cx="182875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beautiful</a:t>
            </a:r>
          </a:p>
        </p:txBody>
      </p:sp>
      <p:sp>
        <p:nvSpPr>
          <p:cNvPr id="40967" name="文本框 40966"/>
          <p:cNvSpPr txBox="1">
            <a:spLocks noChangeArrowheads="1"/>
          </p:cNvSpPr>
          <p:nvPr/>
        </p:nvSpPr>
        <p:spPr bwMode="auto">
          <a:xfrm>
            <a:off x="533506" y="3936954"/>
            <a:ext cx="24003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a Beijing 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hutong</a:t>
            </a:r>
          </a:p>
        </p:txBody>
      </p:sp>
      <p:sp>
        <p:nvSpPr>
          <p:cNvPr id="40968" name="文本框 40967"/>
          <p:cNvSpPr txBox="1">
            <a:spLocks noChangeArrowheads="1"/>
          </p:cNvSpPr>
          <p:nvPr/>
        </p:nvSpPr>
        <p:spPr bwMode="auto">
          <a:xfrm>
            <a:off x="5562573" y="3936954"/>
            <a:ext cx="2924223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took some photos</a:t>
            </a:r>
          </a:p>
        </p:txBody>
      </p:sp>
      <p:sp>
        <p:nvSpPr>
          <p:cNvPr id="40969" name="文本框 40968"/>
          <p:cNvSpPr txBox="1">
            <a:spLocks noChangeArrowheads="1"/>
          </p:cNvSpPr>
          <p:nvPr/>
        </p:nvSpPr>
        <p:spPr bwMode="auto">
          <a:xfrm>
            <a:off x="3733822" y="4471610"/>
            <a:ext cx="4752975" cy="38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 learned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something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important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40965" grpId="0"/>
      <p:bldP spid="40966" grpId="0"/>
      <p:bldP spid="40967" grpId="0"/>
      <p:bldP spid="40968" grpId="0"/>
      <p:bldP spid="409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文本框 41985"/>
          <p:cNvSpPr txBox="1">
            <a:spLocks noChangeArrowheads="1"/>
          </p:cNvSpPr>
          <p:nvPr/>
        </p:nvSpPr>
        <p:spPr bwMode="auto">
          <a:xfrm>
            <a:off x="1714500" y="742950"/>
            <a:ext cx="5659438" cy="24003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  <a:buFontTx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hot and sunny                           tired  </a:t>
            </a:r>
          </a:p>
          <a:p>
            <a:pPr>
              <a:lnSpc>
                <a:spcPct val="125000"/>
              </a:lnSpc>
              <a:buFontTx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Beijing duck                             delicious</a:t>
            </a:r>
          </a:p>
          <a:p>
            <a:pPr>
              <a:lnSpc>
                <a:spcPct val="125000"/>
              </a:lnSpc>
              <a:buFontTx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take some photos                     beautiful</a:t>
            </a:r>
          </a:p>
          <a:p>
            <a:pPr>
              <a:lnSpc>
                <a:spcPct val="125000"/>
              </a:lnSpc>
              <a:buFontTx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buy something special             interesting</a:t>
            </a:r>
          </a:p>
          <a:p>
            <a:pPr>
              <a:lnSpc>
                <a:spcPct val="125000"/>
              </a:lnSpc>
              <a:buFontTx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learn something important     August</a:t>
            </a:r>
          </a:p>
        </p:txBody>
      </p:sp>
      <p:sp>
        <p:nvSpPr>
          <p:cNvPr id="73730" name="文本框 41986"/>
          <p:cNvSpPr txBox="1">
            <a:spLocks noChangeArrowheads="1"/>
          </p:cNvSpPr>
          <p:nvPr/>
        </p:nvSpPr>
        <p:spPr bwMode="auto">
          <a:xfrm>
            <a:off x="762100" y="3171966"/>
            <a:ext cx="7238810" cy="14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For dinner we had ____________. It was ________. </a:t>
            </a:r>
          </a:p>
          <a:p>
            <a:pPr>
              <a:lnSpc>
                <a:spcPct val="200000"/>
              </a:lnSpc>
              <a:buFontTx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In the evening, I felt really ______.</a:t>
            </a:r>
          </a:p>
        </p:txBody>
      </p:sp>
      <p:sp>
        <p:nvSpPr>
          <p:cNvPr id="41988" name="文本框 41987"/>
          <p:cNvSpPr txBox="1">
            <a:spLocks noChangeArrowheads="1"/>
          </p:cNvSpPr>
          <p:nvPr/>
        </p:nvSpPr>
        <p:spPr bwMode="auto">
          <a:xfrm>
            <a:off x="3200436" y="3313078"/>
            <a:ext cx="259073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Beijing duck</a:t>
            </a:r>
          </a:p>
        </p:txBody>
      </p:sp>
      <p:sp>
        <p:nvSpPr>
          <p:cNvPr id="41989" name="文本框 41988"/>
          <p:cNvSpPr txBox="1">
            <a:spLocks noChangeArrowheads="1"/>
          </p:cNvSpPr>
          <p:nvPr/>
        </p:nvSpPr>
        <p:spPr bwMode="auto">
          <a:xfrm>
            <a:off x="6095960" y="3313078"/>
            <a:ext cx="19049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buFontTx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delicious</a:t>
            </a:r>
          </a:p>
        </p:txBody>
      </p:sp>
      <p:sp>
        <p:nvSpPr>
          <p:cNvPr id="41990" name="文本框 41989"/>
          <p:cNvSpPr txBox="1">
            <a:spLocks noChangeArrowheads="1"/>
          </p:cNvSpPr>
          <p:nvPr/>
        </p:nvSpPr>
        <p:spPr bwMode="auto">
          <a:xfrm>
            <a:off x="4419604" y="4075058"/>
            <a:ext cx="180972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buFontTx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tired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  <p:bldP spid="41989" grpId="0"/>
      <p:bldP spid="419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文本框 43010"/>
          <p:cNvSpPr txBox="1">
            <a:spLocks noChangeArrowheads="1"/>
          </p:cNvSpPr>
          <p:nvPr/>
        </p:nvSpPr>
        <p:spPr bwMode="auto">
          <a:xfrm>
            <a:off x="1157251" y="563562"/>
            <a:ext cx="7086414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C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 the questions to make notes about a vacation you took.</a:t>
            </a:r>
          </a:p>
        </p:txBody>
      </p:sp>
      <p:sp>
        <p:nvSpPr>
          <p:cNvPr id="43012" name="矩形 43011"/>
          <p:cNvSpPr>
            <a:spLocks noChangeArrowheads="1"/>
          </p:cNvSpPr>
          <p:nvPr/>
        </p:nvSpPr>
        <p:spPr bwMode="auto">
          <a:xfrm>
            <a:off x="1828872" y="1485900"/>
            <a:ext cx="5429250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altLang="zh-CN" sz="2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Where did you go? </a:t>
            </a:r>
          </a:p>
          <a:p>
            <a:pPr marL="342900" indent="-342900">
              <a:buFontTx/>
              <a:buNone/>
            </a:pPr>
            <a:r>
              <a:rPr lang="en-US" altLang="zh-CN" sz="2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2. Did you go with anyone? </a:t>
            </a:r>
          </a:p>
          <a:p>
            <a:pPr marL="342900" indent="-342900">
              <a:buFontTx/>
              <a:buNone/>
            </a:pPr>
            <a:r>
              <a:rPr lang="en-US" altLang="zh-CN" sz="2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3. How was the weather? </a:t>
            </a:r>
          </a:p>
          <a:p>
            <a:pPr marL="342900" indent="-342900">
              <a:buFontTx/>
              <a:buNone/>
            </a:pPr>
            <a:r>
              <a:rPr lang="en-US" altLang="zh-CN" sz="2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4. What did you do every day?  </a:t>
            </a:r>
          </a:p>
          <a:p>
            <a:pPr marL="342900" indent="-342900">
              <a:buFontTx/>
              <a:buNone/>
            </a:pPr>
            <a:r>
              <a:rPr lang="en-US" altLang="zh-CN" sz="2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5. What food did you eat?</a:t>
            </a:r>
          </a:p>
          <a:p>
            <a:pPr marL="342900" indent="-342900">
              <a:buFontTx/>
              <a:buNone/>
            </a:pPr>
            <a:r>
              <a:rPr lang="en-US" altLang="zh-CN" sz="2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6. What did you like best?</a:t>
            </a:r>
          </a:p>
          <a:p>
            <a:pPr marL="342900" indent="-342900">
              <a:buFontTx/>
              <a:buNone/>
            </a:pPr>
            <a:r>
              <a:rPr lang="en-US" altLang="zh-CN" sz="2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7. Did you dislike anything?</a:t>
            </a:r>
          </a:p>
          <a:p>
            <a:pPr marL="342900" indent="-342900">
              <a:buFontTx/>
              <a:buNone/>
            </a:pPr>
            <a:r>
              <a:rPr lang="en-US" altLang="zh-CN" sz="2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8. How did you feel about the trip?</a:t>
            </a:r>
          </a:p>
        </p:txBody>
      </p:sp>
      <p:sp>
        <p:nvSpPr>
          <p:cNvPr id="4" name="单圆角矩形 3"/>
          <p:cNvSpPr/>
          <p:nvPr/>
        </p:nvSpPr>
        <p:spPr>
          <a:xfrm>
            <a:off x="530907" y="634738"/>
            <a:ext cx="597668" cy="479253"/>
          </a:xfrm>
          <a:prstGeom prst="round1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kumimoji="1" lang="en-US" altLang="zh-CN" sz="2800" b="1" dirty="0"/>
              <a:t>3b</a:t>
            </a:r>
            <a:endParaRPr kumimoji="1" lang="zh-CN" altLang="en-US" sz="2800" b="1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0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0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文本框 44034"/>
          <p:cNvSpPr txBox="1">
            <a:spLocks noChangeArrowheads="1"/>
          </p:cNvSpPr>
          <p:nvPr/>
        </p:nvSpPr>
        <p:spPr bwMode="auto">
          <a:xfrm>
            <a:off x="1066800" y="666750"/>
            <a:ext cx="7764145" cy="96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buFontTx/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a travel diary like Jane’s on page 5. Use your notes in 3b.</a:t>
            </a:r>
          </a:p>
        </p:txBody>
      </p:sp>
      <p:sp>
        <p:nvSpPr>
          <p:cNvPr id="75778" name="文本框 44036"/>
          <p:cNvSpPr txBox="1">
            <a:spLocks noChangeArrowheads="1"/>
          </p:cNvSpPr>
          <p:nvPr/>
        </p:nvSpPr>
        <p:spPr bwMode="auto">
          <a:xfrm>
            <a:off x="1066892" y="1714500"/>
            <a:ext cx="39433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2700" b="1">
                <a:latin typeface="Times New Roman" panose="02020603050405020304" pitchFamily="18" charset="0"/>
              </a:rPr>
              <a:t>_____________________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zh-CN" sz="2700" b="1">
                <a:latin typeface="Times New Roman" panose="02020603050405020304" pitchFamily="18" charset="0"/>
              </a:rPr>
              <a:t>_____________________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zh-CN" sz="2700" b="1">
                <a:latin typeface="Times New Roman" panose="02020603050405020304" pitchFamily="18" charset="0"/>
              </a:rPr>
              <a:t>_____________________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zh-CN" sz="2700" b="1">
                <a:latin typeface="Times New Roman" panose="02020603050405020304" pitchFamily="18" charset="0"/>
              </a:rPr>
              <a:t>_____________________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zh-CN" sz="2700" b="1">
                <a:latin typeface="Times New Roman" panose="02020603050405020304" pitchFamily="18" charset="0"/>
              </a:rPr>
              <a:t>_____________________</a:t>
            </a:r>
          </a:p>
        </p:txBody>
      </p:sp>
      <p:pic>
        <p:nvPicPr>
          <p:cNvPr id="75779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84" y="1723672"/>
            <a:ext cx="3064478" cy="281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单圆角矩形 4"/>
          <p:cNvSpPr/>
          <p:nvPr/>
        </p:nvSpPr>
        <p:spPr>
          <a:xfrm>
            <a:off x="471090" y="819196"/>
            <a:ext cx="597668" cy="533386"/>
          </a:xfrm>
          <a:prstGeom prst="round1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b"/>
          <a:lstStyle/>
          <a:p>
            <a:pPr algn="ctr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kumimoji="1" lang="en-US" altLang="zh-CN" sz="3200" b="1" dirty="0" smtClean="0"/>
              <a:t>3c</a:t>
            </a:r>
            <a:endParaRPr kumimoji="1" lang="zh-CN" altLang="en-US" sz="3200" b="1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609704" y="636415"/>
            <a:ext cx="8015183" cy="4103629"/>
          </a:xfrm>
          <a:prstGeom prst="rect">
            <a:avLst/>
          </a:prstGeom>
          <a:noFill/>
          <a:ln>
            <a:noFill/>
          </a:ln>
          <a:extLst/>
        </p:spPr>
        <p:txBody>
          <a:bodyPr wrap="none"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zh-CN" sz="2400" b="1" dirty="0"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Thursday, August 1st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     </a:t>
            </a: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Today I went to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the Palace Museum</a:t>
            </a: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. It was cool. Then I </a:t>
            </a:r>
            <a:endParaRPr lang="en-US" altLang="zh-CN" sz="2400" b="1" dirty="0">
              <a:solidFill>
                <a:schemeClr val="tx2"/>
              </a:solidFill>
              <a:latin typeface="Times New Roman" panose="02020603050405020304" pitchFamily="18" charset="0"/>
              <a:ea typeface="Dotum" panose="020B0600000101010101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zh-CN" sz="2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went to visit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the</a:t>
            </a: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Great</a:t>
            </a: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Wall</a:t>
            </a: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. </a:t>
            </a:r>
            <a:r>
              <a:rPr lang="en-US" altLang="zh-CN" sz="2400" b="1" dirty="0"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How great it is! I took many </a:t>
            </a:r>
            <a:endParaRPr lang="en-US" altLang="zh-CN" sz="2400" b="1" dirty="0" smtClean="0">
              <a:latin typeface="Times New Roman" panose="02020603050405020304" pitchFamily="18" charset="0"/>
              <a:ea typeface="Dotum" panose="020B0600000101010101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zh-CN" sz="2400" b="1" dirty="0" smtClean="0"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photos </a:t>
            </a:r>
            <a:r>
              <a:rPr lang="en-US" altLang="zh-CN" sz="2400" b="1" dirty="0"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there</a:t>
            </a: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. </a:t>
            </a:r>
            <a:r>
              <a:rPr lang="en-US" altLang="zh-CN" sz="2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In </a:t>
            </a: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the afternoon, I went to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Tian’an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m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en</a:t>
            </a: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Square</a:t>
            </a: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. </a:t>
            </a:r>
            <a:endParaRPr lang="en-US" altLang="zh-CN" sz="2400" b="1" dirty="0" smtClean="0">
              <a:solidFill>
                <a:schemeClr val="tx2"/>
              </a:solidFill>
              <a:latin typeface="Times New Roman" panose="02020603050405020304" pitchFamily="18" charset="0"/>
              <a:ea typeface="Dotum" panose="020B0600000101010101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zh-CN" sz="2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The </a:t>
            </a: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square is </a:t>
            </a:r>
            <a:r>
              <a:rPr lang="en-US" altLang="zh-CN" sz="2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very large</a:t>
            </a: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. Today is </a:t>
            </a:r>
            <a:r>
              <a:rPr lang="en-US" altLang="zh-CN" sz="2400" b="1" dirty="0"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Chinese Army Day</a:t>
            </a: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. So </a:t>
            </a:r>
            <a:endParaRPr lang="en-US" altLang="zh-CN" sz="2400" b="1" dirty="0" smtClean="0">
              <a:solidFill>
                <a:schemeClr val="tx2"/>
              </a:solidFill>
              <a:latin typeface="Times New Roman" panose="02020603050405020304" pitchFamily="18" charset="0"/>
              <a:ea typeface="Dotum" panose="020B0600000101010101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zh-CN" sz="2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there </a:t>
            </a: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were many people </a:t>
            </a:r>
            <a:r>
              <a:rPr lang="en-US" altLang="zh-CN" sz="2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there </a:t>
            </a: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and it was very crowded. We </a:t>
            </a:r>
            <a:endParaRPr lang="en-US" altLang="zh-CN" sz="2400" b="1" dirty="0" smtClean="0">
              <a:solidFill>
                <a:schemeClr val="tx2"/>
              </a:solidFill>
              <a:latin typeface="Times New Roman" panose="02020603050405020304" pitchFamily="18" charset="0"/>
              <a:ea typeface="Dotum" panose="020B0600000101010101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zh-CN" sz="2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had </a:t>
            </a: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great fun playing there!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At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last</a:t>
            </a: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, we </a:t>
            </a:r>
            <a:r>
              <a:rPr lang="en-US" altLang="zh-CN" sz="2400" b="1" dirty="0"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traveled</a:t>
            </a: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 around </a:t>
            </a:r>
            <a:r>
              <a:rPr lang="zh-CN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a </a:t>
            </a:r>
            <a:endParaRPr lang="en-US" altLang="zh-CN" sz="2400" b="1" dirty="0" smtClean="0">
              <a:solidFill>
                <a:schemeClr val="tx2"/>
              </a:solidFill>
              <a:latin typeface="Times New Roman" panose="02020603050405020304" pitchFamily="18" charset="0"/>
              <a:ea typeface="Dotum" panose="020B0600000101010101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Beijing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h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utong</a:t>
            </a: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 on </a:t>
            </a:r>
            <a:r>
              <a:rPr lang="en-US" altLang="zh-CN" sz="2400" b="1" dirty="0"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three-wheelers</a:t>
            </a: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. </a:t>
            </a:r>
            <a:r>
              <a:rPr lang="en-US" altLang="zh-CN" sz="2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The </a:t>
            </a: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Chinese people are </a:t>
            </a:r>
            <a:endParaRPr lang="en-US" altLang="zh-CN" sz="2400" b="1" dirty="0" smtClean="0">
              <a:solidFill>
                <a:schemeClr val="tx2"/>
              </a:solidFill>
              <a:latin typeface="Times New Roman" panose="02020603050405020304" pitchFamily="18" charset="0"/>
              <a:ea typeface="Dotum" panose="020B0600000101010101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zh-CN" sz="2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very </a:t>
            </a: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friendly. I felt very happy today, </a:t>
            </a:r>
            <a:r>
              <a:rPr lang="en-US" altLang="zh-CN" sz="2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but </a:t>
            </a: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I was really tired.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bldLvl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003" y="1123988"/>
            <a:ext cx="1512887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5" name="文本框 45058"/>
          <p:cNvSpPr txBox="1">
            <a:spLocks noChangeArrowheads="1"/>
          </p:cNvSpPr>
          <p:nvPr/>
        </p:nvSpPr>
        <p:spPr bwMode="auto">
          <a:xfrm>
            <a:off x="990694" y="666800"/>
            <a:ext cx="2971720" cy="5064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zh-CN" sz="2700" b="1">
                <a:solidFill>
                  <a:srgbClr val="9933FF"/>
                </a:solidFill>
                <a:latin typeface="Times New Roman" panose="02020603050405020304" pitchFamily="18" charset="0"/>
              </a:rPr>
              <a:t>Sample writing:</a:t>
            </a:r>
          </a:p>
        </p:txBody>
      </p:sp>
      <p:sp>
        <p:nvSpPr>
          <p:cNvPr id="77826" name="文本框 45059"/>
          <p:cNvSpPr txBox="1">
            <a:spLocks noChangeArrowheads="1"/>
          </p:cNvSpPr>
          <p:nvPr/>
        </p:nvSpPr>
        <p:spPr bwMode="auto">
          <a:xfrm>
            <a:off x="990694" y="666800"/>
            <a:ext cx="6934018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buFontTx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Sunday, May 25</a:t>
            </a:r>
            <a:r>
              <a:rPr lang="en-US" altLang="zh-CN" sz="2400" b="1" baseline="30000" dirty="0">
                <a:latin typeface="Times New Roman" panose="02020603050405020304" pitchFamily="18" charset="0"/>
              </a:rPr>
              <a:t>th</a:t>
            </a:r>
          </a:p>
          <a:p>
            <a:pPr>
              <a:lnSpc>
                <a:spcPct val="115000"/>
              </a:lnSpc>
              <a:buFontTx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                                        I arrived in Chengdu       </a:t>
            </a:r>
          </a:p>
          <a:p>
            <a:pPr>
              <a:lnSpc>
                <a:spcPct val="115000"/>
              </a:lnSpc>
              <a:buFontTx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                                        this </a:t>
            </a:r>
            <a:r>
              <a:rPr lang="en-US" altLang="zh-CN" sz="2400" b="1" dirty="0" smtClean="0">
                <a:latin typeface="Times New Roman" panose="02020603050405020304" pitchFamily="18" charset="0"/>
              </a:rPr>
              <a:t>morning </a:t>
            </a:r>
            <a:r>
              <a:rPr lang="en-US" altLang="zh-CN" sz="2400" b="1" dirty="0">
                <a:latin typeface="Times New Roman" panose="02020603050405020304" pitchFamily="18" charset="0"/>
              </a:rPr>
              <a:t>with my                            </a:t>
            </a:r>
          </a:p>
          <a:p>
            <a:pPr>
              <a:lnSpc>
                <a:spcPct val="115000"/>
              </a:lnSpc>
              <a:buFontTx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                                        parents.  </a:t>
            </a:r>
          </a:p>
          <a:p>
            <a:pPr>
              <a:lnSpc>
                <a:spcPct val="115000"/>
              </a:lnSpc>
              <a:buFontTx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                                        It was sunny and warm,  </a:t>
            </a:r>
          </a:p>
          <a:p>
            <a:pPr>
              <a:lnSpc>
                <a:spcPct val="115000"/>
              </a:lnSpc>
              <a:buFontTx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                                        so we decided to go for a  </a:t>
            </a:r>
          </a:p>
          <a:p>
            <a:pPr>
              <a:lnSpc>
                <a:spcPct val="115000"/>
              </a:lnSpc>
              <a:buFontTx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                                        walk near our hotel. We saw many pretty buildings and lots of good restaurants. For lunch, we had hot pot. It was very spicy but delicious. </a:t>
            </a:r>
          </a:p>
        </p:txBody>
      </p:sp>
      <p:pic>
        <p:nvPicPr>
          <p:cNvPr id="45061" name="图片 45060" descr="火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19" y="1276384"/>
            <a:ext cx="2940495" cy="224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文本框 52226"/>
          <p:cNvSpPr txBox="1">
            <a:spLocks noChangeArrowheads="1"/>
          </p:cNvSpPr>
          <p:nvPr/>
        </p:nvSpPr>
        <p:spPr bwMode="auto">
          <a:xfrm>
            <a:off x="914496" y="685800"/>
            <a:ext cx="6857904" cy="407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Tx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I love Sichuan food! In the afternoon, we went to see pandas in the zoo. Pandas are my favorite animals because they’re so cute. I was happy to know people are trying their best to save them. In the evening,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we went shopping along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zh-CN" sz="2400" b="1" dirty="0" err="1">
                <a:latin typeface="Times New Roman" panose="02020603050405020304" pitchFamily="18" charset="0"/>
              </a:rPr>
              <a:t>Chunxi</a:t>
            </a:r>
            <a:r>
              <a:rPr lang="en-US" altLang="zh-CN" sz="2400" b="1" dirty="0">
                <a:latin typeface="Times New Roman" panose="02020603050405020304" pitchFamily="18" charset="0"/>
              </a:rPr>
              <a:t> Road and bought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many things. I felt tired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but happy.</a:t>
            </a:r>
          </a:p>
        </p:txBody>
      </p:sp>
      <p:pic>
        <p:nvPicPr>
          <p:cNvPr id="52228" name="图片 52227" descr="熊猫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2571750"/>
            <a:ext cx="234315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文本框 53249"/>
          <p:cNvSpPr txBox="1">
            <a:spLocks noChangeArrowheads="1"/>
          </p:cNvSpPr>
          <p:nvPr/>
        </p:nvSpPr>
        <p:spPr bwMode="auto">
          <a:xfrm>
            <a:off x="1196887" y="610840"/>
            <a:ext cx="7413607" cy="157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ts val="29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Imagine you are all foreigners on vacation in China. You meet each other at the airport on your way home. Talk about what you did on 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vacation.</a:t>
            </a:r>
          </a:p>
        </p:txBody>
      </p:sp>
      <p:sp>
        <p:nvSpPr>
          <p:cNvPr id="4" name="单圆角矩形 3"/>
          <p:cNvSpPr/>
          <p:nvPr/>
        </p:nvSpPr>
        <p:spPr>
          <a:xfrm>
            <a:off x="530907" y="797131"/>
            <a:ext cx="597668" cy="479253"/>
          </a:xfrm>
          <a:prstGeom prst="round1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kumimoji="1" lang="en-US" altLang="zh-CN" sz="2800" b="1" dirty="0"/>
              <a:t>4</a:t>
            </a:r>
            <a:endParaRPr kumimoji="1" lang="zh-CN" altLang="en-US" sz="2800" b="1" dirty="0"/>
          </a:p>
        </p:txBody>
      </p:sp>
      <p:pic>
        <p:nvPicPr>
          <p:cNvPr id="7" name="图片 6" descr="66LY0$ELM1CNYGOCND5{})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785" y="2428783"/>
            <a:ext cx="1663367" cy="222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 descr="9%[H9WLE%B~)3)8TPCJ0{~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2" y="2214330"/>
            <a:ext cx="2181574" cy="265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文本框 7169"/>
          <p:cNvSpPr txBox="1">
            <a:spLocks noChangeArrowheads="1"/>
          </p:cNvSpPr>
          <p:nvPr/>
        </p:nvSpPr>
        <p:spPr bwMode="auto">
          <a:xfrm>
            <a:off x="1295486" y="735046"/>
            <a:ext cx="610235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r>
              <a:rPr lang="en-US" altLang="zh-CN" sz="2800" b="1" dirty="0">
                <a:latin typeface="Times New Roman" panose="02020603050405020304" pitchFamily="18" charset="0"/>
              </a:rPr>
              <a:t>Make a survey and complete the chart</a:t>
            </a:r>
            <a:r>
              <a:rPr lang="en-US" altLang="zh-CN" sz="24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0722" name="文本框 7170"/>
          <p:cNvSpPr txBox="1"/>
          <p:nvPr/>
        </p:nvSpPr>
        <p:spPr>
          <a:xfrm>
            <a:off x="1295486" y="1352582"/>
            <a:ext cx="6553028" cy="3187700"/>
          </a:xfrm>
          <a:prstGeom prst="rect">
            <a:avLst/>
          </a:prstGeom>
          <a:noFill/>
          <a:ln w="9525">
            <a:noFill/>
          </a:ln>
        </p:spPr>
        <p:txBody>
          <a:bodyPr wrap="none"/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en-US" altLang="zh-CN" sz="2600" b="1" noProof="1">
                <a:latin typeface="Times New Roman" panose="02020603050405020304" pitchFamily="18" charset="0"/>
                <a:ea typeface="方正姚体" panose="02010601030101010101" pitchFamily="2" charset="-122"/>
              </a:rPr>
              <a:t>Make questions about vacation. 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en-US" altLang="zh-CN" sz="2600" b="1" noProof="1">
                <a:latin typeface="Times New Roman" panose="02020603050405020304" pitchFamily="18" charset="0"/>
                <a:ea typeface="方正姚体" panose="02010601030101010101" pitchFamily="2" charset="-122"/>
              </a:rPr>
              <a:t>Ask the questions yourself.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en-US" altLang="zh-CN" sz="2600" b="1" noProof="1">
                <a:latin typeface="Times New Roman" panose="02020603050405020304" pitchFamily="18" charset="0"/>
                <a:ea typeface="方正姚体" panose="02010601030101010101" pitchFamily="2" charset="-122"/>
              </a:rPr>
              <a:t>Ask your classmates the questions.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en-US" altLang="zh-CN" sz="2600" b="1" noProof="1">
                <a:latin typeface="Times New Roman" panose="02020603050405020304" pitchFamily="18" charset="0"/>
                <a:ea typeface="方正姚体" panose="02010601030101010101" pitchFamily="2" charset="-122"/>
              </a:rPr>
              <a:t>Discuss with your classmates the best place </a:t>
            </a:r>
          </a:p>
          <a:p>
            <a:pPr>
              <a:spcBef>
                <a:spcPct val="50000"/>
              </a:spcBef>
            </a:pPr>
            <a:r>
              <a:rPr lang="en-US" altLang="zh-CN" sz="2600" b="1" noProof="1">
                <a:latin typeface="Times New Roman" panose="02020603050405020304" pitchFamily="18" charset="0"/>
                <a:ea typeface="方正姚体" panose="02010601030101010101" pitchFamily="2" charset="-122"/>
              </a:rPr>
              <a:t>     for a vacation.</a:t>
            </a:r>
          </a:p>
          <a:p>
            <a:pPr marL="342900" indent="-342900">
              <a:spcBef>
                <a:spcPct val="50000"/>
              </a:spcBef>
            </a:pPr>
            <a:r>
              <a:rPr lang="en-US" altLang="zh-CN" sz="2600" b="1" noProof="1">
                <a:latin typeface="Times New Roman" panose="02020603050405020304" pitchFamily="18" charset="0"/>
                <a:ea typeface="方正姚体" panose="02010601030101010101" pitchFamily="2" charset="-122"/>
              </a:rPr>
              <a:t>5. Write a report on students’ vacations.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文本框 34820"/>
          <p:cNvSpPr txBox="1">
            <a:spLocks noChangeArrowheads="1"/>
          </p:cNvSpPr>
          <p:nvPr/>
        </p:nvSpPr>
        <p:spPr bwMode="auto">
          <a:xfrm>
            <a:off x="1143090" y="1504978"/>
            <a:ext cx="7391206" cy="2677656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To learn to talk about your holiday. </a:t>
            </a:r>
          </a:p>
          <a:p>
            <a:pPr marL="457200" indent="-457200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To learn to write a travel diary.</a:t>
            </a:r>
          </a:p>
          <a:p>
            <a:pPr marL="457200" indent="-457200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To use the Indefinite Pronouns and the verbs corectly.</a:t>
            </a:r>
          </a:p>
        </p:txBody>
      </p:sp>
      <p:sp>
        <p:nvSpPr>
          <p:cNvPr id="7" name="Rectangle 5"/>
          <p:cNvSpPr/>
          <p:nvPr/>
        </p:nvSpPr>
        <p:spPr>
          <a:xfrm>
            <a:off x="609704" y="668782"/>
            <a:ext cx="4629150" cy="646331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zh-CN" sz="3600" b="1" noProof="1">
                <a:solidFill>
                  <a:srgbClr val="C00000"/>
                </a:solidFill>
                <a:latin typeface="Comic Sans MS" panose="030F0702030302020204" pitchFamily="66" charset="0"/>
              </a:rPr>
              <a:t>Objectives</a:t>
            </a:r>
            <a:endParaRPr lang="en-US" altLang="zh-CN" sz="3600" b="1" noProof="1">
              <a:solidFill>
                <a:srgbClr val="C0000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46" name="表格 82945"/>
          <p:cNvGraphicFramePr/>
          <p:nvPr/>
        </p:nvGraphicFramePr>
        <p:xfrm>
          <a:off x="1143090" y="1257300"/>
          <a:ext cx="6857820" cy="3475078"/>
        </p:xfrm>
        <a:graphic>
          <a:graphicData uri="http://schemas.openxmlformats.org/drawingml/2006/table">
            <a:tbl>
              <a:tblPr/>
              <a:tblGrid>
                <a:gridCol w="1914022"/>
                <a:gridCol w="2530861"/>
                <a:gridCol w="2412937"/>
              </a:tblGrid>
              <a:tr h="795485">
                <a:tc gridSpan="3"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SzTx/>
                        <a:buNone/>
                      </a:pPr>
                      <a:r>
                        <a:rPr lang="en-US" altLang="zh-CN" sz="21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Questionnaire</a:t>
                      </a:r>
                    </a:p>
                    <a:p>
                      <a:pPr lvl="0">
                        <a:spcBef>
                          <a:spcPct val="20000"/>
                        </a:spcBef>
                        <a:buSzTx/>
                        <a:buNone/>
                      </a:pPr>
                      <a:r>
                        <a:rPr lang="en-US" altLang="zh-CN" sz="21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Name: </a:t>
                      </a:r>
                      <a:r>
                        <a:rPr lang="en-US" altLang="zh-CN" sz="2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Mary</a:t>
                      </a:r>
                      <a:r>
                        <a:rPr lang="en-US" altLang="zh-CN" sz="21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age: </a:t>
                      </a:r>
                      <a:r>
                        <a:rPr lang="en-US" altLang="zh-CN" sz="2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12</a:t>
                      </a:r>
                      <a:r>
                        <a:rPr lang="en-US" altLang="zh-CN" sz="21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sex: </a:t>
                      </a:r>
                      <a:r>
                        <a:rPr lang="en-US" altLang="zh-CN" sz="2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female</a:t>
                      </a:r>
                      <a:r>
                        <a:rPr lang="en-US" altLang="zh-CN" sz="21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 date: </a:t>
                      </a:r>
                      <a:r>
                        <a:rPr lang="en-US" altLang="zh-CN" sz="2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May 1</a:t>
                      </a:r>
                      <a:r>
                        <a:rPr lang="en-US" altLang="zh-CN" sz="21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</a:t>
                      </a:r>
                    </a:p>
                  </a:txBody>
                  <a:tcPr marT="45718" marB="45718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2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522258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>
                        <a:spcBef>
                          <a:spcPct val="20000"/>
                        </a:spcBef>
                        <a:buSzTx/>
                        <a:buNone/>
                      </a:pPr>
                      <a:r>
                        <a:rPr lang="en-US" altLang="zh-CN" sz="21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Place</a:t>
                      </a:r>
                    </a:p>
                  </a:txBody>
                  <a:tcPr marT="45718" marB="45718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2"/>
                    </a:blip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SzTx/>
                        <a:buNone/>
                      </a:pPr>
                      <a:r>
                        <a:rPr lang="en-US" altLang="zh-CN" sz="2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Summer Palace</a:t>
                      </a:r>
                    </a:p>
                  </a:txBody>
                  <a:tcPr marT="45718" marB="45718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2"/>
                    </a:blip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SzTx/>
                        <a:buNone/>
                      </a:pPr>
                      <a:r>
                        <a:rPr lang="en-US" altLang="zh-CN" sz="2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Beijing Stadium</a:t>
                      </a:r>
                    </a:p>
                  </a:txBody>
                  <a:tcPr marT="45718" marB="45718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2"/>
                    </a:blipFill>
                  </a:tcPr>
                </a:tc>
              </a:tr>
              <a:tr h="514322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>
                        <a:spcBef>
                          <a:spcPct val="20000"/>
                        </a:spcBef>
                        <a:buSzTx/>
                        <a:buNone/>
                      </a:pPr>
                      <a:r>
                        <a:rPr lang="en-US" altLang="zh-CN" sz="2100" b="1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Activities</a:t>
                      </a:r>
                    </a:p>
                  </a:txBody>
                  <a:tcPr marT="45718" marB="45718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2"/>
                    </a:blip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SzTx/>
                        <a:buNone/>
                      </a:pPr>
                      <a:r>
                        <a:rPr lang="en-US" altLang="zh-CN" sz="2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go boating</a:t>
                      </a:r>
                    </a:p>
                  </a:txBody>
                  <a:tcPr marT="45718" marB="45718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2"/>
                    </a:blip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SzTx/>
                        <a:buNone/>
                      </a:pPr>
                      <a:r>
                        <a:rPr lang="en-US" altLang="zh-CN" sz="2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go roll-skating</a:t>
                      </a:r>
                    </a:p>
                  </a:txBody>
                  <a:tcPr marT="45718" marB="45718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2"/>
                    </a:blipFill>
                  </a:tcPr>
                </a:tc>
              </a:tr>
              <a:tr h="501623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>
                        <a:spcBef>
                          <a:spcPct val="20000"/>
                        </a:spcBef>
                        <a:buSzTx/>
                        <a:buNone/>
                      </a:pPr>
                      <a:r>
                        <a:rPr lang="en-US" altLang="zh-CN" sz="2100" b="1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Food</a:t>
                      </a:r>
                    </a:p>
                  </a:txBody>
                  <a:tcPr marT="45718" marB="45718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2"/>
                    </a:blip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SzTx/>
                        <a:buNone/>
                      </a:pPr>
                      <a:r>
                        <a:rPr lang="en-US" altLang="zh-CN" sz="2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fast food</a:t>
                      </a:r>
                    </a:p>
                  </a:txBody>
                  <a:tcPr marT="45718" marB="45718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2"/>
                    </a:blip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SzTx/>
                        <a:buNone/>
                      </a:pPr>
                      <a:r>
                        <a:rPr lang="en-US" altLang="zh-CN" sz="2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noodles</a:t>
                      </a:r>
                    </a:p>
                  </a:txBody>
                  <a:tcPr marT="45718" marB="45718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2"/>
                    </a:blipFill>
                  </a:tcPr>
                </a:tc>
              </a:tr>
              <a:tr h="550833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>
                        <a:spcBef>
                          <a:spcPct val="20000"/>
                        </a:spcBef>
                        <a:buSzTx/>
                        <a:buNone/>
                      </a:pPr>
                      <a:r>
                        <a:rPr lang="en-US" altLang="zh-CN" sz="2100" b="1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Weather</a:t>
                      </a:r>
                    </a:p>
                  </a:txBody>
                  <a:tcPr marT="45718" marB="45718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2"/>
                    </a:blip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SzTx/>
                        <a:buNone/>
                      </a:pPr>
                      <a:r>
                        <a:rPr lang="en-US" altLang="zh-CN" sz="2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sunny</a:t>
                      </a:r>
                    </a:p>
                  </a:txBody>
                  <a:tcPr marT="45718" marB="45718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2"/>
                    </a:blip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SzTx/>
                        <a:buNone/>
                      </a:pPr>
                      <a:r>
                        <a:rPr lang="en-US" altLang="zh-CN" sz="2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cool</a:t>
                      </a:r>
                    </a:p>
                  </a:txBody>
                  <a:tcPr marT="45718" marB="45718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2"/>
                    </a:blipFill>
                  </a:tcPr>
                </a:tc>
              </a:tr>
              <a:tr h="590518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>
                        <a:spcBef>
                          <a:spcPct val="20000"/>
                        </a:spcBef>
                        <a:buSzTx/>
                        <a:buNone/>
                      </a:pPr>
                      <a:r>
                        <a:rPr lang="en-US" altLang="zh-CN" sz="2100" b="1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souvenirs</a:t>
                      </a:r>
                    </a:p>
                  </a:txBody>
                  <a:tcPr marT="45718" marB="45718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2"/>
                    </a:blip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SzTx/>
                        <a:buNone/>
                      </a:pPr>
                      <a:r>
                        <a:rPr lang="en-US" altLang="zh-CN" sz="2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sun glasses</a:t>
                      </a:r>
                    </a:p>
                  </a:txBody>
                  <a:tcPr marT="45718" marB="45718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2"/>
                    </a:blip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SzTx/>
                        <a:buNone/>
                      </a:pPr>
                      <a:r>
                        <a:rPr lang="en-US" altLang="zh-CN" sz="2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 cap</a:t>
                      </a:r>
                    </a:p>
                  </a:txBody>
                  <a:tcPr marT="45718" marB="45718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2"/>
                    </a:blipFill>
                  </a:tcPr>
                </a:tc>
              </a:tr>
            </a:tbl>
          </a:graphicData>
        </a:graphic>
      </p:graphicFrame>
      <p:sp>
        <p:nvSpPr>
          <p:cNvPr id="82974" name="文本框 8221"/>
          <p:cNvSpPr txBox="1">
            <a:spLocks noChangeArrowheads="1"/>
          </p:cNvSpPr>
          <p:nvPr/>
        </p:nvSpPr>
        <p:spPr bwMode="auto">
          <a:xfrm>
            <a:off x="914496" y="617575"/>
            <a:ext cx="308133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700" b="1">
                <a:solidFill>
                  <a:srgbClr val="000099"/>
                </a:solidFill>
                <a:latin typeface="Times New Roman" panose="02020603050405020304" pitchFamily="18" charset="0"/>
              </a:rPr>
              <a:t>Here is an example: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矩形 9217"/>
          <p:cNvSpPr>
            <a:spLocks noChangeArrowheads="1"/>
          </p:cNvSpPr>
          <p:nvPr/>
        </p:nvSpPr>
        <p:spPr bwMode="auto">
          <a:xfrm>
            <a:off x="457308" y="2952740"/>
            <a:ext cx="815318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zh-CN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</a:rPr>
              <a:t>A: Did</a:t>
            </a:r>
            <a:r>
              <a:rPr lang="en-US" altLang="zh-CN" sz="2400" b="1" u="sng" dirty="0">
                <a:latin typeface="Times New Roman" panose="02020603050405020304" pitchFamily="18" charset="0"/>
              </a:rPr>
              <a:t>                 </a:t>
            </a:r>
            <a:r>
              <a:rPr lang="en-US" altLang="zh-CN" sz="2400" b="1" dirty="0">
                <a:latin typeface="Times New Roman" panose="02020603050405020304" pitchFamily="18" charset="0"/>
              </a:rPr>
              <a:t>go on vacation with you last month?</a:t>
            </a:r>
            <a:endParaRPr lang="en-US" altLang="zh-CN" sz="2400" b="1" dirty="0"/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    B: Yes, my family went to the countryside with me.</a:t>
            </a:r>
            <a:endParaRPr lang="en-US" altLang="zh-CN" sz="2400" b="1" dirty="0"/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2. A: Did your family go to the beach with you last weekend?</a:t>
            </a:r>
            <a:endParaRPr lang="en-US" altLang="zh-CN" sz="2400" b="1" dirty="0"/>
          </a:p>
        </p:txBody>
      </p:sp>
      <p:sp>
        <p:nvSpPr>
          <p:cNvPr id="83971" name="文本框 9218"/>
          <p:cNvSpPr txBox="1">
            <a:spLocks noChangeArrowheads="1"/>
          </p:cNvSpPr>
          <p:nvPr/>
        </p:nvSpPr>
        <p:spPr bwMode="auto">
          <a:xfrm>
            <a:off x="457308" y="1232784"/>
            <a:ext cx="830558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Complete the conversations with the correct words   </a:t>
            </a:r>
          </a:p>
          <a:p>
            <a:pPr marL="0" indent="0"/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in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box.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972" name="文本框 9219"/>
          <p:cNvSpPr txBox="1">
            <a:spLocks noChangeArrowheads="1"/>
          </p:cNvSpPr>
          <p:nvPr/>
        </p:nvSpPr>
        <p:spPr bwMode="auto">
          <a:xfrm>
            <a:off x="647803" y="2186891"/>
            <a:ext cx="7772196" cy="666529"/>
          </a:xfrm>
          <a:prstGeom prst="rect">
            <a:avLst/>
          </a:prstGeom>
          <a:noFill/>
          <a:ln>
            <a:solidFill>
              <a:srgbClr val="00B0F0"/>
            </a:solidFill>
          </a:ln>
          <a:extLst/>
        </p:spPr>
        <p:txBody>
          <a:bodyPr wrap="square" anchor="b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anything  everything  nothing   anyone  everyone  no one</a:t>
            </a:r>
          </a:p>
          <a:p>
            <a:pPr algn="ctr" eaLnBrk="0" hangingPunct="0">
              <a:lnSpc>
                <a:spcPct val="150000"/>
              </a:lnSpc>
            </a:pPr>
            <a:endParaRPr lang="en-US" altLang="zh-CN" sz="100" b="1" dirty="0"/>
          </a:p>
        </p:txBody>
      </p:sp>
      <p:sp>
        <p:nvSpPr>
          <p:cNvPr id="9221" name="文本框 9220"/>
          <p:cNvSpPr txBox="1">
            <a:spLocks noChangeArrowheads="1"/>
          </p:cNvSpPr>
          <p:nvPr/>
        </p:nvSpPr>
        <p:spPr bwMode="auto">
          <a:xfrm>
            <a:off x="1689119" y="2952740"/>
            <a:ext cx="12827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anyone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2832" y="669004"/>
            <a:ext cx="2895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Self Check</a:t>
            </a:r>
            <a:endParaRPr lang="zh-CN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矩形 10241"/>
          <p:cNvSpPr>
            <a:spLocks noChangeArrowheads="1"/>
          </p:cNvSpPr>
          <p:nvPr/>
        </p:nvSpPr>
        <p:spPr bwMode="auto">
          <a:xfrm>
            <a:off x="533506" y="742998"/>
            <a:ext cx="8000790" cy="393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30000"/>
              </a:lnSpc>
            </a:pPr>
            <a:r>
              <a:rPr lang="zh-CN" altLang="en-US" sz="2400" b="1" dirty="0">
                <a:latin typeface="Times New Roman" panose="02020603050405020304" pitchFamily="18" charset="0"/>
              </a:rPr>
              <a:t>    B: No. _______ from my family went, but my friend went 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13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         </a:t>
            </a:r>
            <a:r>
              <a:rPr lang="zh-CN" altLang="en-US" sz="2400" b="1" dirty="0">
                <a:latin typeface="Times New Roman" panose="02020603050405020304" pitchFamily="18" charset="0"/>
              </a:rPr>
              <a:t>with me.</a:t>
            </a:r>
            <a:endParaRPr lang="zh-CN" altLang="en-US" sz="2400" b="1" dirty="0"/>
          </a:p>
          <a:p>
            <a:pPr marL="342900" indent="-342900" eaLnBrk="0" hangingPunct="0">
              <a:lnSpc>
                <a:spcPct val="130000"/>
              </a:lnSpc>
            </a:pPr>
            <a:r>
              <a:rPr lang="zh-CN" altLang="en-US" sz="2400" b="1" dirty="0">
                <a:latin typeface="Times New Roman" panose="02020603050405020304" pitchFamily="18" charset="0"/>
              </a:rPr>
              <a:t>3. A: I did</a:t>
            </a:r>
            <a:r>
              <a:rPr lang="en-US" altLang="zh-CN" sz="2400" b="1" dirty="0">
                <a:latin typeface="Times New Roman" panose="02020603050405020304" pitchFamily="18" charset="0"/>
              </a:rPr>
              <a:t>n’</a:t>
            </a:r>
            <a:r>
              <a:rPr lang="zh-CN" altLang="en-US" sz="2400" b="1" dirty="0">
                <a:latin typeface="Times New Roman" panose="02020603050405020304" pitchFamily="18" charset="0"/>
              </a:rPr>
              <a:t>t bring back anything from Malaysia.</a:t>
            </a:r>
            <a:endParaRPr lang="zh-CN" altLang="en-US" sz="2400" b="1" dirty="0"/>
          </a:p>
          <a:p>
            <a:pPr marL="342900" indent="-342900" eaLnBrk="0" hangingPunct="0">
              <a:lnSpc>
                <a:spcPct val="130000"/>
              </a:lnSpc>
            </a:pPr>
            <a:r>
              <a:rPr lang="zh-CN" altLang="en-US" sz="2400" b="1" dirty="0">
                <a:latin typeface="Times New Roman" panose="02020603050405020304" pitchFamily="18" charset="0"/>
              </a:rPr>
              <a:t>    B: ________at all? Why not?</a:t>
            </a:r>
            <a:endParaRPr lang="zh-CN" altLang="en-US" sz="2400" b="1" dirty="0"/>
          </a:p>
          <a:p>
            <a:pPr marL="342900" indent="-342900" eaLnBrk="0" hangingPunct="0">
              <a:lnSpc>
                <a:spcPct val="130000"/>
              </a:lnSpc>
            </a:pPr>
            <a:r>
              <a:rPr lang="zh-CN" altLang="en-US" sz="2400" b="1" dirty="0">
                <a:latin typeface="Times New Roman" panose="02020603050405020304" pitchFamily="18" charset="0"/>
              </a:rPr>
              <a:t>4. A: Did you buy </a:t>
            </a:r>
            <a:r>
              <a:rPr lang="en-US" altLang="zh-CN" sz="2400" b="1" dirty="0">
                <a:latin typeface="Times New Roman" panose="02020603050405020304" pitchFamily="18" charset="0"/>
              </a:rPr>
              <a:t>_________ </a:t>
            </a:r>
            <a:r>
              <a:rPr lang="zh-CN" altLang="en-US" sz="2400" b="1" dirty="0">
                <a:latin typeface="Times New Roman" panose="02020603050405020304" pitchFamily="18" charset="0"/>
              </a:rPr>
              <a:t>in the shopping center?</a:t>
            </a:r>
            <a:endParaRPr lang="zh-CN" altLang="en-US" sz="2400" b="1" dirty="0"/>
          </a:p>
          <a:p>
            <a:pPr marL="342900" indent="-342900" eaLnBrk="0" hangingPunct="0">
              <a:lnSpc>
                <a:spcPct val="130000"/>
              </a:lnSpc>
            </a:pPr>
            <a:r>
              <a:rPr lang="zh-CN" altLang="en-US" sz="2400" b="1" dirty="0">
                <a:latin typeface="Times New Roman" panose="02020603050405020304" pitchFamily="18" charset="0"/>
              </a:rPr>
              <a:t>    B: No, I did</a:t>
            </a:r>
            <a:r>
              <a:rPr lang="en-US" altLang="zh-CN" sz="2400" b="1" dirty="0">
                <a:latin typeface="Times New Roman" panose="02020603050405020304" pitchFamily="18" charset="0"/>
              </a:rPr>
              <a:t>n’</a:t>
            </a:r>
            <a:r>
              <a:rPr lang="zh-CN" altLang="en-US" sz="2400" b="1" dirty="0">
                <a:latin typeface="Times New Roman" panose="02020603050405020304" pitchFamily="18" charset="0"/>
              </a:rPr>
              <a:t>t.___________was very expensive.</a:t>
            </a:r>
            <a:endParaRPr lang="zh-CN" altLang="en-US" sz="2400" b="1" dirty="0"/>
          </a:p>
          <a:p>
            <a:pPr marL="342900" indent="-342900" eaLnBrk="0" hangingPunct="0">
              <a:lnSpc>
                <a:spcPct val="130000"/>
              </a:lnSpc>
            </a:pPr>
            <a:r>
              <a:rPr lang="zh-CN" altLang="en-US" sz="2400" b="1" dirty="0">
                <a:latin typeface="Times New Roman" panose="02020603050405020304" pitchFamily="18" charset="0"/>
              </a:rPr>
              <a:t>5. A: How was the volleyball game yesterday?</a:t>
            </a:r>
            <a:endParaRPr lang="zh-CN" altLang="en-US" sz="2400" b="1" dirty="0"/>
          </a:p>
          <a:p>
            <a:pPr marL="342900" indent="-342900" eaLnBrk="0" hangingPunct="0">
              <a:lnSpc>
                <a:spcPct val="130000"/>
              </a:lnSpc>
            </a:pPr>
            <a:r>
              <a:rPr lang="zh-CN" altLang="en-US" sz="2400" b="1" dirty="0">
                <a:latin typeface="Times New Roman" panose="02020603050405020304" pitchFamily="18" charset="0"/>
              </a:rPr>
              <a:t>    B: Great! __________had a fun time!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文本框 10242"/>
          <p:cNvSpPr txBox="1">
            <a:spLocks noChangeArrowheads="1"/>
          </p:cNvSpPr>
          <p:nvPr/>
        </p:nvSpPr>
        <p:spPr bwMode="auto">
          <a:xfrm>
            <a:off x="1828872" y="739811"/>
            <a:ext cx="10890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No one</a:t>
            </a:r>
            <a:endParaRPr lang="en-US" altLang="zh-CN" sz="100">
              <a:solidFill>
                <a:srgbClr val="FF0000"/>
              </a:solidFill>
            </a:endParaRPr>
          </a:p>
        </p:txBody>
      </p:sp>
      <p:sp>
        <p:nvSpPr>
          <p:cNvPr id="10244" name="文本框 10243"/>
          <p:cNvSpPr txBox="1">
            <a:spLocks noChangeArrowheads="1"/>
          </p:cNvSpPr>
          <p:nvPr/>
        </p:nvSpPr>
        <p:spPr bwMode="auto">
          <a:xfrm>
            <a:off x="1268800" y="2186283"/>
            <a:ext cx="12458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Nothing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5" name="矩形 10244"/>
          <p:cNvSpPr>
            <a:spLocks noChangeArrowheads="1"/>
          </p:cNvSpPr>
          <p:nvPr/>
        </p:nvSpPr>
        <p:spPr bwMode="auto">
          <a:xfrm>
            <a:off x="2971842" y="2644761"/>
            <a:ext cx="1460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anything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6" name="文本框 10245"/>
          <p:cNvSpPr txBox="1">
            <a:spLocks noChangeArrowheads="1"/>
          </p:cNvSpPr>
          <p:nvPr/>
        </p:nvSpPr>
        <p:spPr bwMode="auto">
          <a:xfrm>
            <a:off x="2895644" y="3105136"/>
            <a:ext cx="1638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Everything 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7" name="文本框 10246"/>
          <p:cNvSpPr txBox="1">
            <a:spLocks noChangeArrowheads="1"/>
          </p:cNvSpPr>
          <p:nvPr/>
        </p:nvSpPr>
        <p:spPr bwMode="auto">
          <a:xfrm>
            <a:off x="2209862" y="4095710"/>
            <a:ext cx="14176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Everyone 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4" grpId="0"/>
      <p:bldP spid="10245" grpId="0"/>
      <p:bldP spid="10246" grpId="0"/>
      <p:bldP spid="102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矩形 11265"/>
          <p:cNvSpPr>
            <a:spLocks noChangeArrowheads="1"/>
          </p:cNvSpPr>
          <p:nvPr/>
        </p:nvSpPr>
        <p:spPr bwMode="auto">
          <a:xfrm>
            <a:off x="914496" y="1563682"/>
            <a:ext cx="746740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Last August, our class ______(do) something very special on our school trip. We  _______(go) to Mount Tai. We _______ (start) our trip at 12:00 at night. Everyone in our class _______(take) a bag with some food and water. 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019" name="文本框 11266"/>
          <p:cNvSpPr txBox="1">
            <a:spLocks noChangeArrowheads="1"/>
          </p:cNvSpPr>
          <p:nvPr/>
        </p:nvSpPr>
        <p:spPr bwMode="auto">
          <a:xfrm>
            <a:off x="838298" y="666800"/>
            <a:ext cx="75436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indent="0">
              <a:defRPr sz="2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en-US" altLang="zh-CN" dirty="0"/>
              <a:t>2. Complete the passage with the correct forms of the verbs in brackets.</a:t>
            </a:r>
          </a:p>
        </p:txBody>
      </p:sp>
      <p:sp>
        <p:nvSpPr>
          <p:cNvPr id="11268" name="矩形 11267"/>
          <p:cNvSpPr>
            <a:spLocks noChangeArrowheads="1"/>
          </p:cNvSpPr>
          <p:nvPr/>
        </p:nvSpPr>
        <p:spPr bwMode="auto">
          <a:xfrm>
            <a:off x="4038614" y="1657374"/>
            <a:ext cx="606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did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9" name="矩形 11268"/>
          <p:cNvSpPr>
            <a:spLocks noChangeArrowheads="1"/>
          </p:cNvSpPr>
          <p:nvPr/>
        </p:nvSpPr>
        <p:spPr bwMode="auto">
          <a:xfrm>
            <a:off x="5057741" y="2190760"/>
            <a:ext cx="809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went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0" name="矩形 11269"/>
          <p:cNvSpPr>
            <a:spLocks noChangeArrowheads="1"/>
          </p:cNvSpPr>
          <p:nvPr/>
        </p:nvSpPr>
        <p:spPr bwMode="auto">
          <a:xfrm>
            <a:off x="2027276" y="2724146"/>
            <a:ext cx="10969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started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1" name="矩形 11270"/>
          <p:cNvSpPr>
            <a:spLocks noChangeArrowheads="1"/>
          </p:cNvSpPr>
          <p:nvPr/>
        </p:nvSpPr>
        <p:spPr bwMode="auto">
          <a:xfrm>
            <a:off x="4041769" y="3333730"/>
            <a:ext cx="758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took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9" grpId="0"/>
      <p:bldP spid="11270" grpId="0"/>
      <p:bldP spid="1127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矩形 12289"/>
          <p:cNvSpPr>
            <a:spLocks noChangeArrowheads="1"/>
          </p:cNvSpPr>
          <p:nvPr/>
        </p:nvSpPr>
        <p:spPr bwMode="auto">
          <a:xfrm>
            <a:off x="1143090" y="666800"/>
            <a:ext cx="7102377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After three hours, someone looked at the map and  _______ (find) out we  _______ (be, not) anywhere near the top. My legs  _______(be) so tired that I wanted to stop. My classmates_______(tell) me to keep going, so I</a:t>
            </a:r>
            <a:r>
              <a:rPr lang="en-US" altLang="zh-CN" sz="1500" dirty="0"/>
              <a:t> </a:t>
            </a:r>
            <a:r>
              <a:rPr lang="en-US" altLang="zh-CN" sz="1500" b="1" dirty="0"/>
              <a:t>_______</a:t>
            </a:r>
            <a:r>
              <a:rPr lang="en-US" altLang="zh-CN" sz="1500" b="1" dirty="0">
                <a:solidFill>
                  <a:prstClr val="black"/>
                </a:solidFill>
              </a:rPr>
              <a:t>___ </a:t>
            </a:r>
            <a:r>
              <a:rPr lang="en-US" altLang="zh-CN" sz="2400" b="1" dirty="0">
                <a:latin typeface="Times New Roman" panose="02020603050405020304" pitchFamily="18" charset="0"/>
              </a:rPr>
              <a:t>(go) on. 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矩形 12290"/>
          <p:cNvSpPr>
            <a:spLocks noChangeArrowheads="1"/>
          </p:cNvSpPr>
          <p:nvPr/>
        </p:nvSpPr>
        <p:spPr bwMode="auto">
          <a:xfrm>
            <a:off x="1371684" y="1654187"/>
            <a:ext cx="9445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found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2" name="矩形 12291"/>
          <p:cNvSpPr>
            <a:spLocks noChangeArrowheads="1"/>
          </p:cNvSpPr>
          <p:nvPr/>
        </p:nvSpPr>
        <p:spPr bwMode="auto">
          <a:xfrm>
            <a:off x="4157642" y="1654187"/>
            <a:ext cx="11763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weren’t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3" name="矩形 12292"/>
          <p:cNvSpPr>
            <a:spLocks noChangeArrowheads="1"/>
          </p:cNvSpPr>
          <p:nvPr/>
        </p:nvSpPr>
        <p:spPr bwMode="auto">
          <a:xfrm>
            <a:off x="4343406" y="2416167"/>
            <a:ext cx="803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were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4" name="矩形 12293"/>
          <p:cNvSpPr>
            <a:spLocks noChangeArrowheads="1"/>
          </p:cNvSpPr>
          <p:nvPr/>
        </p:nvSpPr>
        <p:spPr bwMode="auto">
          <a:xfrm>
            <a:off x="5405398" y="3101949"/>
            <a:ext cx="6905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told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5" name="矩形 12294"/>
          <p:cNvSpPr>
            <a:spLocks noChangeArrowheads="1"/>
          </p:cNvSpPr>
          <p:nvPr/>
        </p:nvSpPr>
        <p:spPr bwMode="auto">
          <a:xfrm>
            <a:off x="3457583" y="3790918"/>
            <a:ext cx="809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went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2" grpId="0"/>
      <p:bldP spid="12293" grpId="0"/>
      <p:bldP spid="12294" grpId="0"/>
      <p:bldP spid="1229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矩形 55297"/>
          <p:cNvSpPr>
            <a:spLocks noChangeArrowheads="1"/>
          </p:cNvSpPr>
          <p:nvPr/>
        </p:nvSpPr>
        <p:spPr bwMode="auto">
          <a:xfrm>
            <a:off x="1295486" y="742998"/>
            <a:ext cx="680869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At 5:00 a.m., we got to the top! Everyone  __________ (jump) up and down in excitement. Twenty minutes later, the sun  _______ (start) to come up. It was so beautiful that we _______ (forget) about the last five hours!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4" name="矩形 55303"/>
          <p:cNvSpPr>
            <a:spLocks noChangeArrowheads="1"/>
          </p:cNvSpPr>
          <p:nvPr/>
        </p:nvSpPr>
        <p:spPr bwMode="auto">
          <a:xfrm>
            <a:off x="1524080" y="1654187"/>
            <a:ext cx="1182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jumped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5" name="矩形 55304"/>
          <p:cNvSpPr>
            <a:spLocks noChangeArrowheads="1"/>
          </p:cNvSpPr>
          <p:nvPr/>
        </p:nvSpPr>
        <p:spPr bwMode="auto">
          <a:xfrm>
            <a:off x="5379987" y="2419354"/>
            <a:ext cx="10969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started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6" name="矩形 55305"/>
          <p:cNvSpPr>
            <a:spLocks noChangeArrowheads="1"/>
          </p:cNvSpPr>
          <p:nvPr/>
        </p:nvSpPr>
        <p:spPr bwMode="auto">
          <a:xfrm>
            <a:off x="6184832" y="3101949"/>
            <a:ext cx="977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forgot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4" grpId="0"/>
      <p:bldP spid="55305" grpId="0"/>
      <p:bldP spid="5530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文本框 15361"/>
          <p:cNvSpPr txBox="1">
            <a:spLocks noChangeArrowheads="1"/>
          </p:cNvSpPr>
          <p:nvPr/>
        </p:nvSpPr>
        <p:spPr bwMode="auto">
          <a:xfrm>
            <a:off x="914496" y="1485778"/>
            <a:ext cx="7543602" cy="344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>
              <a:lnSpc>
                <a:spcPct val="125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1. The weather was _______ (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晴朗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) last week.</a:t>
            </a:r>
          </a:p>
          <a:p>
            <a:pPr>
              <a:lnSpc>
                <a:spcPct val="125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 The good news made us _______ (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感到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) very happy.</a:t>
            </a:r>
          </a:p>
          <a:p>
            <a:pPr>
              <a:lnSpc>
                <a:spcPct val="125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3. I found a girl ________ (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哭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) in the corner on my way </a:t>
            </a:r>
          </a:p>
          <a:p>
            <a:pPr>
              <a:lnSpc>
                <a:spcPct val="125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home yesterday.</a:t>
            </a:r>
          </a:p>
          <a:p>
            <a:pPr>
              <a:lnSpc>
                <a:spcPct val="125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4. We had __________ (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美味的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) Sichuan food for dinner </a:t>
            </a:r>
          </a:p>
          <a:p>
            <a:pPr>
              <a:lnSpc>
                <a:spcPct val="125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today.</a:t>
            </a:r>
          </a:p>
          <a:p>
            <a:pPr>
              <a:lnSpc>
                <a:spcPct val="125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5. Where did you go on your _________ (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假期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)?</a:t>
            </a:r>
          </a:p>
        </p:txBody>
      </p:sp>
      <p:sp>
        <p:nvSpPr>
          <p:cNvPr id="15363" name="文本框 15362"/>
          <p:cNvSpPr txBox="1">
            <a:spLocks noChangeArrowheads="1"/>
          </p:cNvSpPr>
          <p:nvPr/>
        </p:nvSpPr>
        <p:spPr bwMode="auto">
          <a:xfrm>
            <a:off x="3581426" y="1428780"/>
            <a:ext cx="26294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sunny</a:t>
            </a:r>
          </a:p>
        </p:txBody>
      </p:sp>
      <p:sp>
        <p:nvSpPr>
          <p:cNvPr id="15364" name="文本框 15363"/>
          <p:cNvSpPr txBox="1">
            <a:spLocks noChangeArrowheads="1"/>
          </p:cNvSpPr>
          <p:nvPr/>
        </p:nvSpPr>
        <p:spPr bwMode="auto">
          <a:xfrm>
            <a:off x="4648198" y="1958979"/>
            <a:ext cx="15684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feel</a:t>
            </a:r>
          </a:p>
        </p:txBody>
      </p:sp>
      <p:sp>
        <p:nvSpPr>
          <p:cNvPr id="15365" name="文本框 15364"/>
          <p:cNvSpPr txBox="1">
            <a:spLocks noChangeArrowheads="1"/>
          </p:cNvSpPr>
          <p:nvPr/>
        </p:nvSpPr>
        <p:spPr bwMode="auto">
          <a:xfrm>
            <a:off x="3124238" y="2400300"/>
            <a:ext cx="24641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crying</a:t>
            </a:r>
          </a:p>
        </p:txBody>
      </p:sp>
      <p:sp>
        <p:nvSpPr>
          <p:cNvPr id="15366" name="文本框 15365"/>
          <p:cNvSpPr txBox="1">
            <a:spLocks noChangeArrowheads="1"/>
          </p:cNvSpPr>
          <p:nvPr/>
        </p:nvSpPr>
        <p:spPr bwMode="auto">
          <a:xfrm>
            <a:off x="2438456" y="3314700"/>
            <a:ext cx="33983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delicious</a:t>
            </a:r>
          </a:p>
        </p:txBody>
      </p:sp>
      <p:sp>
        <p:nvSpPr>
          <p:cNvPr id="15367" name="文本框 15366"/>
          <p:cNvSpPr txBox="1">
            <a:spLocks noChangeArrowheads="1"/>
          </p:cNvSpPr>
          <p:nvPr/>
        </p:nvSpPr>
        <p:spPr bwMode="auto">
          <a:xfrm>
            <a:off x="4800593" y="4171908"/>
            <a:ext cx="36135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vacation</a:t>
            </a:r>
          </a:p>
        </p:txBody>
      </p:sp>
      <p:sp>
        <p:nvSpPr>
          <p:cNvPr id="89096" name="文本框 15367"/>
          <p:cNvSpPr txBox="1">
            <a:spLocks noChangeArrowheads="1"/>
          </p:cNvSpPr>
          <p:nvPr/>
        </p:nvSpPr>
        <p:spPr bwMode="auto">
          <a:xfrm>
            <a:off x="914496" y="1047790"/>
            <a:ext cx="2063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I. </a:t>
            </a: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填空。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70873" y="585455"/>
            <a:ext cx="30636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2"/>
                <a:cs typeface="Arial" panose="020B0604020202020204" pitchFamily="34" charset="0"/>
              </a:rPr>
              <a:t>Exercises</a:t>
            </a:r>
            <a:endParaRPr lang="zh-CN" alt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/>
      <p:bldP spid="15365" grpId="0"/>
      <p:bldP spid="15366" grpId="0"/>
      <p:bldP spid="1536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文本占位符 16385"/>
          <p:cNvSpPr>
            <a:spLocks noGrp="1" noChangeArrowheads="1"/>
          </p:cNvSpPr>
          <p:nvPr>
            <p:ph idx="4294967295"/>
          </p:nvPr>
        </p:nvSpPr>
        <p:spPr bwMode="auto">
          <a:xfrm>
            <a:off x="848661" y="811073"/>
            <a:ext cx="7267575" cy="339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numCol="1" anchor="t" anchorCtr="0" compatLnSpc="1"/>
          <a:lstStyle/>
          <a:p>
            <a:pPr>
              <a:lnSpc>
                <a:spcPct val="120000"/>
              </a:lnSpc>
              <a:spcBef>
                <a:spcPct val="40000"/>
              </a:spcBef>
              <a:buNone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6. Her sweater was ______________. (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昂贵的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20000"/>
              </a:lnSpc>
              <a:spcBef>
                <a:spcPct val="40000"/>
              </a:spcBef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7. She _______ (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学习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 for exams last week.</a:t>
            </a:r>
          </a:p>
          <a:p>
            <a:pPr>
              <a:lnSpc>
                <a:spcPct val="120000"/>
              </a:lnSpc>
              <a:spcBef>
                <a:spcPct val="40000"/>
              </a:spcBef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8. Cathy _________(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听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 to popular music last night.</a:t>
            </a:r>
          </a:p>
          <a:p>
            <a:pPr>
              <a:lnSpc>
                <a:spcPct val="120000"/>
              </a:lnSpc>
              <a:spcBef>
                <a:spcPct val="40000"/>
              </a:spcBef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9. Jim ______ (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去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 to the movies with his friends last </a:t>
            </a:r>
          </a:p>
          <a:p>
            <a:pPr>
              <a:lnSpc>
                <a:spcPct val="120000"/>
              </a:lnSpc>
              <a:spcBef>
                <a:spcPct val="40000"/>
              </a:spcBef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weekend.</a:t>
            </a:r>
          </a:p>
          <a:p>
            <a:pPr>
              <a:lnSpc>
                <a:spcPct val="120000"/>
              </a:lnSpc>
              <a:spcBef>
                <a:spcPct val="40000"/>
              </a:spcBef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10. She ______ (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看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 an interesting talk show yesterday.</a:t>
            </a:r>
          </a:p>
        </p:txBody>
      </p:sp>
      <p:sp>
        <p:nvSpPr>
          <p:cNvPr id="16387" name="文本框 16386"/>
          <p:cNvSpPr txBox="1">
            <a:spLocks noChangeArrowheads="1"/>
          </p:cNvSpPr>
          <p:nvPr/>
        </p:nvSpPr>
        <p:spPr bwMode="auto">
          <a:xfrm>
            <a:off x="3657624" y="829362"/>
            <a:ext cx="27431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expensive</a:t>
            </a:r>
          </a:p>
        </p:txBody>
      </p:sp>
      <p:sp>
        <p:nvSpPr>
          <p:cNvPr id="16388" name="文本框 16387"/>
          <p:cNvSpPr txBox="1">
            <a:spLocks noChangeArrowheads="1"/>
          </p:cNvSpPr>
          <p:nvPr/>
        </p:nvSpPr>
        <p:spPr bwMode="auto">
          <a:xfrm>
            <a:off x="1752674" y="1362748"/>
            <a:ext cx="21559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studied</a:t>
            </a:r>
          </a:p>
        </p:txBody>
      </p:sp>
      <p:sp>
        <p:nvSpPr>
          <p:cNvPr id="16389" name="文本框 16388"/>
          <p:cNvSpPr txBox="1">
            <a:spLocks noChangeArrowheads="1"/>
          </p:cNvSpPr>
          <p:nvPr/>
        </p:nvSpPr>
        <p:spPr bwMode="auto">
          <a:xfrm>
            <a:off x="2253197" y="2124728"/>
            <a:ext cx="23487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listened</a:t>
            </a:r>
          </a:p>
        </p:txBody>
      </p:sp>
      <p:sp>
        <p:nvSpPr>
          <p:cNvPr id="16390" name="文本框 16389"/>
          <p:cNvSpPr txBox="1">
            <a:spLocks noChangeArrowheads="1"/>
          </p:cNvSpPr>
          <p:nvPr/>
        </p:nvSpPr>
        <p:spPr bwMode="auto">
          <a:xfrm>
            <a:off x="1905069" y="2658114"/>
            <a:ext cx="17184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went</a:t>
            </a:r>
          </a:p>
        </p:txBody>
      </p:sp>
      <p:sp>
        <p:nvSpPr>
          <p:cNvPr id="16391" name="文本框 16390"/>
          <p:cNvSpPr txBox="1">
            <a:spLocks noChangeArrowheads="1"/>
          </p:cNvSpPr>
          <p:nvPr/>
        </p:nvSpPr>
        <p:spPr bwMode="auto">
          <a:xfrm>
            <a:off x="2057466" y="4029678"/>
            <a:ext cx="13701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saw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/>
      <p:bldP spid="16389" grpId="0"/>
      <p:bldP spid="16390" grpId="0"/>
      <p:bldP spid="1639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标题 2252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20979" y="720747"/>
            <a:ext cx="292100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numCol="1" anchor="ctr" anchorCtr="0" compatLnSpc="1"/>
          <a:lstStyle/>
          <a:p>
            <a:pPr algn="l"/>
            <a:r>
              <a:rPr lang="en-US" altLang="zh-CN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II. </a:t>
            </a: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补全对话。</a:t>
            </a:r>
          </a:p>
        </p:txBody>
      </p:sp>
      <p:sp>
        <p:nvSpPr>
          <p:cNvPr id="91138" name="文本占位符 22530"/>
          <p:cNvSpPr>
            <a:spLocks noGrp="1" noChangeArrowheads="1"/>
          </p:cNvSpPr>
          <p:nvPr>
            <p:ph idx="4294967295"/>
          </p:nvPr>
        </p:nvSpPr>
        <p:spPr bwMode="auto">
          <a:xfrm>
            <a:off x="990694" y="1273197"/>
            <a:ext cx="7375525" cy="3395662"/>
          </a:xfrm>
          <a:prstGeom prst="rect">
            <a:avLst/>
          </a:prstGeom>
          <a:noFill/>
          <a:extLst/>
        </p:spPr>
        <p:txBody>
          <a:bodyPr vert="horz" wrap="none" numCol="1" anchor="t" anchorCtr="0" compatLnSpc="1"/>
          <a:lstStyle/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Hi, Lucy. How _____ you?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 I _____</a:t>
            </a:r>
            <a:r>
              <a:rPr lang="en-US" altLang="zh-CN" sz="2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fine, thank you. How _____ your  vacation?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It _____ interesting.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 Really? Where ______ you go on vacation?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I _____ to the mountains.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 _____ you see the monkey?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Yes, I did.</a:t>
            </a:r>
          </a:p>
        </p:txBody>
      </p:sp>
      <p:sp>
        <p:nvSpPr>
          <p:cNvPr id="22532" name="文本框 22531"/>
          <p:cNvSpPr txBox="1">
            <a:spLocks noChangeArrowheads="1"/>
          </p:cNvSpPr>
          <p:nvPr/>
        </p:nvSpPr>
        <p:spPr bwMode="auto">
          <a:xfrm>
            <a:off x="3581426" y="1293327"/>
            <a:ext cx="17851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are</a:t>
            </a:r>
          </a:p>
        </p:txBody>
      </p:sp>
      <p:sp>
        <p:nvSpPr>
          <p:cNvPr id="22533" name="文本框 22532"/>
          <p:cNvSpPr txBox="1">
            <a:spLocks noChangeArrowheads="1"/>
          </p:cNvSpPr>
          <p:nvPr/>
        </p:nvSpPr>
        <p:spPr bwMode="auto">
          <a:xfrm>
            <a:off x="1778782" y="1730717"/>
            <a:ext cx="15591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am</a:t>
            </a:r>
          </a:p>
        </p:txBody>
      </p:sp>
      <p:sp>
        <p:nvSpPr>
          <p:cNvPr id="22534" name="文本框 22533"/>
          <p:cNvSpPr txBox="1">
            <a:spLocks noChangeArrowheads="1"/>
          </p:cNvSpPr>
          <p:nvPr/>
        </p:nvSpPr>
        <p:spPr bwMode="auto">
          <a:xfrm>
            <a:off x="1787311" y="2281432"/>
            <a:ext cx="15624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was</a:t>
            </a:r>
          </a:p>
        </p:txBody>
      </p:sp>
      <p:sp>
        <p:nvSpPr>
          <p:cNvPr id="22535" name="文本框 22534"/>
          <p:cNvSpPr txBox="1">
            <a:spLocks noChangeArrowheads="1"/>
          </p:cNvSpPr>
          <p:nvPr/>
        </p:nvSpPr>
        <p:spPr bwMode="auto">
          <a:xfrm>
            <a:off x="5562574" y="1758212"/>
            <a:ext cx="17753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was</a:t>
            </a:r>
          </a:p>
        </p:txBody>
      </p:sp>
      <p:sp>
        <p:nvSpPr>
          <p:cNvPr id="22536" name="文本框 22535"/>
          <p:cNvSpPr txBox="1">
            <a:spLocks noChangeArrowheads="1"/>
          </p:cNvSpPr>
          <p:nvPr/>
        </p:nvSpPr>
        <p:spPr bwMode="auto">
          <a:xfrm>
            <a:off x="3777437" y="2720959"/>
            <a:ext cx="17851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did</a:t>
            </a:r>
          </a:p>
        </p:txBody>
      </p:sp>
      <p:sp>
        <p:nvSpPr>
          <p:cNvPr id="22537" name="文本框 22536"/>
          <p:cNvSpPr txBox="1">
            <a:spLocks noChangeArrowheads="1"/>
          </p:cNvSpPr>
          <p:nvPr/>
        </p:nvSpPr>
        <p:spPr bwMode="auto">
          <a:xfrm>
            <a:off x="1676476" y="3201666"/>
            <a:ext cx="18932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went</a:t>
            </a:r>
          </a:p>
        </p:txBody>
      </p:sp>
      <p:sp>
        <p:nvSpPr>
          <p:cNvPr id="22538" name="文本框 22537"/>
          <p:cNvSpPr txBox="1">
            <a:spLocks noChangeArrowheads="1"/>
          </p:cNvSpPr>
          <p:nvPr/>
        </p:nvSpPr>
        <p:spPr bwMode="auto">
          <a:xfrm>
            <a:off x="1524080" y="3724886"/>
            <a:ext cx="14477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Did</a:t>
            </a:r>
            <a:r>
              <a:rPr lang="en-US" altLang="zh-CN" sz="280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22534" grpId="0"/>
      <p:bldP spid="22535" grpId="0"/>
      <p:bldP spid="22536" grpId="0"/>
      <p:bldP spid="22537" grpId="0"/>
      <p:bldP spid="2253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文本框 23554"/>
          <p:cNvSpPr txBox="1">
            <a:spLocks noChangeArrowheads="1"/>
          </p:cNvSpPr>
          <p:nvPr/>
        </p:nvSpPr>
        <p:spPr bwMode="auto">
          <a:xfrm>
            <a:off x="685902" y="1295408"/>
            <a:ext cx="7695998" cy="28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</a:rPr>
              <a:t>1. I _______ _____(not visit) the Great Wall last summer.      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</a:rPr>
              <a:t>    I _______ (go)  to Qingdao on vacation.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</a:rPr>
              <a:t>2. — How _____ (be) the beaches there?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</a:rPr>
              <a:t>    — Beautiful.</a:t>
            </a:r>
          </a:p>
        </p:txBody>
      </p:sp>
      <p:sp>
        <p:nvSpPr>
          <p:cNvPr id="23556" name="文本框 23555"/>
          <p:cNvSpPr txBox="1">
            <a:spLocks noChangeArrowheads="1"/>
          </p:cNvSpPr>
          <p:nvPr/>
        </p:nvSpPr>
        <p:spPr bwMode="auto">
          <a:xfrm>
            <a:off x="1249397" y="1352582"/>
            <a:ext cx="28654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didn’t 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visit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7" name="文本框 23556"/>
          <p:cNvSpPr txBox="1">
            <a:spLocks noChangeArrowheads="1"/>
          </p:cNvSpPr>
          <p:nvPr/>
        </p:nvSpPr>
        <p:spPr bwMode="auto">
          <a:xfrm>
            <a:off x="1400237" y="2038364"/>
            <a:ext cx="13055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went</a:t>
            </a:r>
          </a:p>
        </p:txBody>
      </p:sp>
      <p:sp>
        <p:nvSpPr>
          <p:cNvPr id="23558" name="文本框 23557"/>
          <p:cNvSpPr txBox="1">
            <a:spLocks noChangeArrowheads="1"/>
          </p:cNvSpPr>
          <p:nvPr/>
        </p:nvSpPr>
        <p:spPr bwMode="auto">
          <a:xfrm>
            <a:off x="2092369" y="2797157"/>
            <a:ext cx="12918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were</a:t>
            </a:r>
          </a:p>
        </p:txBody>
      </p:sp>
      <p:sp>
        <p:nvSpPr>
          <p:cNvPr id="92167" name="文本框 23558"/>
          <p:cNvSpPr txBox="1">
            <a:spLocks noChangeArrowheads="1"/>
          </p:cNvSpPr>
          <p:nvPr/>
        </p:nvSpPr>
        <p:spPr bwMode="auto">
          <a:xfrm>
            <a:off x="533506" y="742998"/>
            <a:ext cx="61055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r>
              <a:rPr lang="en-US" altLang="zh-CN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III. </a:t>
            </a: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用括号内所给单词的适当形式填空。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7" grpId="0"/>
      <p:bldP spid="235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矩形 35842"/>
          <p:cNvSpPr>
            <a:spLocks noChangeArrowheads="1"/>
          </p:cNvSpPr>
          <p:nvPr/>
        </p:nvSpPr>
        <p:spPr bwMode="auto">
          <a:xfrm>
            <a:off x="533506" y="1587429"/>
            <a:ext cx="6750050" cy="304166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  <a:buFontTx/>
              <a:buNone/>
            </a:pPr>
            <a:r>
              <a:rPr lang="zh-CN" altLang="en-US" sz="2700" b="1" dirty="0">
                <a:latin typeface="+mn-ea"/>
                <a:ea typeface="+mn-ea"/>
              </a:rPr>
              <a:t>日记是中考各省市常考的题型。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CN" altLang="en-US" sz="2700" b="1" dirty="0">
                <a:solidFill>
                  <a:srgbClr val="FF3300"/>
                </a:solidFill>
                <a:latin typeface="+mn-ea"/>
                <a:ea typeface="+mn-ea"/>
              </a:rPr>
              <a:t>记叙自己一天</a:t>
            </a:r>
            <a:r>
              <a:rPr lang="zh-CN" altLang="en-US" sz="2700" b="1" dirty="0">
                <a:latin typeface="+mn-ea"/>
                <a:ea typeface="+mn-ea"/>
              </a:rPr>
              <a:t>生活中所看到、遇到、想到和做过的事情，</a:t>
            </a:r>
            <a:r>
              <a:rPr lang="zh-CN" altLang="en-US" sz="2700" b="1" dirty="0">
                <a:solidFill>
                  <a:srgbClr val="FF3300"/>
                </a:solidFill>
                <a:latin typeface="+mn-ea"/>
                <a:ea typeface="+mn-ea"/>
              </a:rPr>
              <a:t>特别是</a:t>
            </a:r>
            <a:r>
              <a:rPr lang="zh-CN" altLang="en-US" sz="2700" b="1" dirty="0">
                <a:latin typeface="+mn-ea"/>
                <a:ea typeface="+mn-ea"/>
              </a:rPr>
              <a:t>那些</a:t>
            </a:r>
            <a:r>
              <a:rPr lang="zh-CN" altLang="en-US" sz="2700" b="1" dirty="0">
                <a:solidFill>
                  <a:srgbClr val="FF3300"/>
                </a:solidFill>
                <a:latin typeface="+mn-ea"/>
                <a:ea typeface="+mn-ea"/>
              </a:rPr>
              <a:t>具有教育意义或值得回忆</a:t>
            </a:r>
            <a:r>
              <a:rPr lang="zh-CN" altLang="en-US" sz="2700" b="1" dirty="0">
                <a:latin typeface="+mn-ea"/>
                <a:ea typeface="+mn-ea"/>
              </a:rPr>
              <a:t>、</a:t>
            </a:r>
            <a:r>
              <a:rPr lang="zh-CN" altLang="en-US" sz="2700" b="1" dirty="0">
                <a:solidFill>
                  <a:srgbClr val="FF3300"/>
                </a:solidFill>
                <a:latin typeface="+mn-ea"/>
                <a:ea typeface="+mn-ea"/>
              </a:rPr>
              <a:t>查阅或参考的事情</a:t>
            </a:r>
            <a:r>
              <a:rPr lang="zh-CN" altLang="en-US" sz="2700" b="1" dirty="0">
                <a:latin typeface="+mn-ea"/>
                <a:ea typeface="+mn-ea"/>
              </a:rPr>
              <a:t>，也可以用来</a:t>
            </a:r>
            <a:r>
              <a:rPr lang="zh-CN" altLang="en-US" sz="2700" b="1" dirty="0">
                <a:solidFill>
                  <a:srgbClr val="FF3300"/>
                </a:solidFill>
                <a:latin typeface="+mn-ea"/>
                <a:ea typeface="+mn-ea"/>
              </a:rPr>
              <a:t>抒发</a:t>
            </a:r>
            <a:r>
              <a:rPr lang="zh-CN" altLang="en-US" sz="2700" b="1" dirty="0">
                <a:latin typeface="+mn-ea"/>
                <a:ea typeface="+mn-ea"/>
              </a:rPr>
              <a:t>自己当天对某些事件的</a:t>
            </a:r>
            <a:r>
              <a:rPr lang="zh-CN" altLang="en-US" sz="2700" b="1" dirty="0">
                <a:solidFill>
                  <a:srgbClr val="FF3300"/>
                </a:solidFill>
                <a:latin typeface="+mn-ea"/>
                <a:ea typeface="+mn-ea"/>
              </a:rPr>
              <a:t>感受</a:t>
            </a:r>
            <a:r>
              <a:rPr lang="zh-CN" altLang="en-US" sz="2700" b="1" dirty="0">
                <a:latin typeface="+mn-ea"/>
                <a:ea typeface="+mn-ea"/>
              </a:rPr>
              <a:t>，以及对</a:t>
            </a:r>
            <a:r>
              <a:rPr lang="zh-CN" altLang="en-US" sz="2700" b="1" dirty="0">
                <a:solidFill>
                  <a:srgbClr val="FF3300"/>
                </a:solidFill>
                <a:latin typeface="+mn-ea"/>
                <a:ea typeface="+mn-ea"/>
              </a:rPr>
              <a:t>将来的打算</a:t>
            </a:r>
            <a:r>
              <a:rPr lang="zh-CN" altLang="en-US" sz="2700" b="1" dirty="0">
                <a:latin typeface="+mn-ea"/>
                <a:ea typeface="+mn-ea"/>
              </a:rPr>
              <a:t>等。 </a:t>
            </a:r>
          </a:p>
        </p:txBody>
      </p:sp>
      <p:pic>
        <p:nvPicPr>
          <p:cNvPr id="64515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627" y="1965325"/>
            <a:ext cx="15144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剪去对角的矩形 1"/>
          <p:cNvSpPr/>
          <p:nvPr/>
        </p:nvSpPr>
        <p:spPr>
          <a:xfrm>
            <a:off x="3048040" y="666800"/>
            <a:ext cx="1904950" cy="761981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solidFill>
                  <a:srgbClr val="002060"/>
                </a:solidFill>
                <a:latin typeface="+mn-ea"/>
              </a:rPr>
              <a:t>日  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文本占位符 24577"/>
          <p:cNvSpPr>
            <a:spLocks noGrp="1" noChangeArrowheads="1"/>
          </p:cNvSpPr>
          <p:nvPr>
            <p:ph idx="4294967295"/>
          </p:nvPr>
        </p:nvSpPr>
        <p:spPr bwMode="auto">
          <a:xfrm>
            <a:off x="533506" y="861096"/>
            <a:ext cx="81534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numCol="1" anchor="t" anchorCtr="0" compatLnSpc="1"/>
          <a:lstStyle/>
          <a:p>
            <a:pPr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— ____ Nancy ____ (go) to New York city last weekend?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— Yes. She_____ (go) there with her parents.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Mary ________ (stay) at home and _______ (study) for 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the exam last Sunday.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— What ______you ______(buy) in Beijing?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— I bought nothing. </a:t>
            </a:r>
            <a:endParaRPr lang="en-US" altLang="zh-C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9" name="文本框 24578"/>
          <p:cNvSpPr txBox="1">
            <a:spLocks noChangeArrowheads="1"/>
          </p:cNvSpPr>
          <p:nvPr/>
        </p:nvSpPr>
        <p:spPr bwMode="auto">
          <a:xfrm>
            <a:off x="1271266" y="903514"/>
            <a:ext cx="15032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Did</a:t>
            </a:r>
          </a:p>
        </p:txBody>
      </p:sp>
      <p:sp>
        <p:nvSpPr>
          <p:cNvPr id="24580" name="文本框 24579"/>
          <p:cNvSpPr txBox="1">
            <a:spLocks noChangeArrowheads="1"/>
          </p:cNvSpPr>
          <p:nvPr/>
        </p:nvSpPr>
        <p:spPr bwMode="auto">
          <a:xfrm>
            <a:off x="3178757" y="822043"/>
            <a:ext cx="10984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go</a:t>
            </a:r>
          </a:p>
        </p:txBody>
      </p:sp>
      <p:sp>
        <p:nvSpPr>
          <p:cNvPr id="24581" name="文本框 24580"/>
          <p:cNvSpPr txBox="1">
            <a:spLocks noChangeArrowheads="1"/>
          </p:cNvSpPr>
          <p:nvPr/>
        </p:nvSpPr>
        <p:spPr bwMode="auto">
          <a:xfrm>
            <a:off x="2453854" y="1553984"/>
            <a:ext cx="18659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went</a:t>
            </a:r>
          </a:p>
        </p:txBody>
      </p:sp>
      <p:sp>
        <p:nvSpPr>
          <p:cNvPr id="24582" name="文本框 24581"/>
          <p:cNvSpPr txBox="1">
            <a:spLocks noChangeArrowheads="1"/>
          </p:cNvSpPr>
          <p:nvPr/>
        </p:nvSpPr>
        <p:spPr bwMode="auto">
          <a:xfrm>
            <a:off x="1928773" y="2200926"/>
            <a:ext cx="23484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stayed</a:t>
            </a:r>
          </a:p>
        </p:txBody>
      </p:sp>
      <p:sp>
        <p:nvSpPr>
          <p:cNvPr id="24583" name="文本框 24582"/>
          <p:cNvSpPr txBox="1">
            <a:spLocks noChangeArrowheads="1"/>
          </p:cNvSpPr>
          <p:nvPr/>
        </p:nvSpPr>
        <p:spPr bwMode="auto">
          <a:xfrm>
            <a:off x="5824710" y="2246873"/>
            <a:ext cx="26333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studied</a:t>
            </a:r>
          </a:p>
        </p:txBody>
      </p:sp>
      <p:sp>
        <p:nvSpPr>
          <p:cNvPr id="24584" name="文本框 24583"/>
          <p:cNvSpPr txBox="1">
            <a:spLocks noChangeArrowheads="1"/>
          </p:cNvSpPr>
          <p:nvPr/>
        </p:nvSpPr>
        <p:spPr bwMode="auto">
          <a:xfrm>
            <a:off x="2350419" y="3572490"/>
            <a:ext cx="13834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did</a:t>
            </a:r>
          </a:p>
        </p:txBody>
      </p:sp>
      <p:sp>
        <p:nvSpPr>
          <p:cNvPr id="24585" name="文本框 24584"/>
          <p:cNvSpPr txBox="1">
            <a:spLocks noChangeArrowheads="1"/>
          </p:cNvSpPr>
          <p:nvPr/>
        </p:nvSpPr>
        <p:spPr bwMode="auto">
          <a:xfrm>
            <a:off x="3864860" y="3540774"/>
            <a:ext cx="15453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buy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0" grpId="0"/>
      <p:bldP spid="24581" grpId="0"/>
      <p:bldP spid="24582" grpId="0"/>
      <p:bldP spid="24583" grpId="0"/>
      <p:bldP spid="24584" grpId="0"/>
      <p:bldP spid="2458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文本框 32769"/>
          <p:cNvSpPr txBox="1">
            <a:spLocks noChangeArrowheads="1"/>
          </p:cNvSpPr>
          <p:nvPr/>
        </p:nvSpPr>
        <p:spPr bwMode="auto">
          <a:xfrm>
            <a:off x="1447882" y="1219204"/>
            <a:ext cx="6248236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>
              <a:lnSpc>
                <a:spcPct val="120000"/>
              </a:lnSpc>
            </a:pPr>
            <a:r>
              <a:rPr lang="en-US" altLang="zh-CN" sz="2700" b="1" dirty="0">
                <a:solidFill>
                  <a:srgbClr val="00206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Imagine you are on vacation in the </a:t>
            </a:r>
          </a:p>
          <a:p>
            <a:pPr>
              <a:lnSpc>
                <a:spcPct val="120000"/>
              </a:lnSpc>
            </a:pPr>
            <a:r>
              <a:rPr lang="en-US" altLang="zh-CN" sz="2700" b="1" dirty="0">
                <a:solidFill>
                  <a:srgbClr val="00206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prairie(</a:t>
            </a:r>
            <a:r>
              <a:rPr lang="zh-CN" altLang="en-US" sz="2700" b="1" dirty="0">
                <a:solidFill>
                  <a:srgbClr val="00206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草原</a:t>
            </a:r>
            <a:r>
              <a:rPr lang="en-US" altLang="zh-CN" sz="2700" b="1" dirty="0">
                <a:solidFill>
                  <a:srgbClr val="00206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). Write a travel diary. </a:t>
            </a:r>
          </a:p>
        </p:txBody>
      </p:sp>
      <p:pic>
        <p:nvPicPr>
          <p:cNvPr id="32771" name="图片 32770" descr="dab33655f5b1de73d00906d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82" y="2439607"/>
            <a:ext cx="2590810" cy="228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9" name="文本框 32771"/>
          <p:cNvSpPr txBox="1">
            <a:spLocks noChangeArrowheads="1"/>
          </p:cNvSpPr>
          <p:nvPr/>
        </p:nvSpPr>
        <p:spPr bwMode="auto">
          <a:xfrm>
            <a:off x="3124238" y="644696"/>
            <a:ext cx="31622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 </a:t>
            </a:r>
          </a:p>
        </p:txBody>
      </p:sp>
      <p:pic>
        <p:nvPicPr>
          <p:cNvPr id="32773" name="图片 32772" descr="08723133901618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080" y="2419355"/>
            <a:ext cx="2967038" cy="230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文本框 3"/>
          <p:cNvSpPr txBox="1">
            <a:spLocks noChangeArrowheads="1"/>
          </p:cNvSpPr>
          <p:nvPr/>
        </p:nvSpPr>
        <p:spPr bwMode="auto">
          <a:xfrm>
            <a:off x="652463" y="1708150"/>
            <a:ext cx="78343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 eaLnBrk="0" hangingPunct="0">
              <a:defRPr sz="3200" b="1">
                <a:solidFill>
                  <a:srgbClr val="3333FF"/>
                </a:solidFill>
                <a:latin typeface="Times New Roman" pitchFamily="18" charset="0"/>
                <a:ea typeface="宋体" pitchFamily="2" charset="-122"/>
              </a:defRPr>
            </a:lvl1pPr>
            <a:lvl2pPr defTabSz="685800" eaLnBrk="0" hangingPunct="0">
              <a:defRPr sz="3200" b="1">
                <a:solidFill>
                  <a:srgbClr val="3333FF"/>
                </a:solidFill>
                <a:latin typeface="Times New Roman" pitchFamily="18" charset="0"/>
                <a:ea typeface="宋体" pitchFamily="2" charset="-122"/>
              </a:defRPr>
            </a:lvl2pPr>
            <a:lvl3pPr defTabSz="685800" eaLnBrk="0" hangingPunct="0">
              <a:defRPr sz="3200" b="1">
                <a:solidFill>
                  <a:srgbClr val="3333FF"/>
                </a:solidFill>
                <a:latin typeface="Times New Roman" pitchFamily="18" charset="0"/>
                <a:ea typeface="宋体" pitchFamily="2" charset="-122"/>
              </a:defRPr>
            </a:lvl3pPr>
            <a:lvl4pPr defTabSz="685800" eaLnBrk="0" hangingPunct="0">
              <a:defRPr sz="3200" b="1">
                <a:solidFill>
                  <a:srgbClr val="3333FF"/>
                </a:solidFill>
                <a:latin typeface="Times New Roman" pitchFamily="18" charset="0"/>
                <a:ea typeface="宋体" pitchFamily="2" charset="-122"/>
              </a:defRPr>
            </a:lvl4pPr>
            <a:lvl5pPr defTabSz="685800" eaLnBrk="0" hangingPunct="0">
              <a:defRPr sz="3200" b="1">
                <a:solidFill>
                  <a:srgbClr val="3333FF"/>
                </a:solidFill>
                <a:latin typeface="Times New Roman" pitchFamily="18" charset="0"/>
                <a:ea typeface="宋体" pitchFamily="2" charset="-122"/>
              </a:defRPr>
            </a:lvl5pPr>
            <a:lvl6pPr marL="2284413" indent="1588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 b="1">
                <a:solidFill>
                  <a:srgbClr val="3333FF"/>
                </a:solidFill>
                <a:latin typeface="Times New Roman" pitchFamily="18" charset="0"/>
                <a:ea typeface="宋体" pitchFamily="2" charset="-122"/>
              </a:defRPr>
            </a:lvl6pPr>
            <a:lvl7pPr marL="2741613" indent="1588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 b="1">
                <a:solidFill>
                  <a:srgbClr val="3333FF"/>
                </a:solidFill>
                <a:latin typeface="Times New Roman" pitchFamily="18" charset="0"/>
                <a:ea typeface="宋体" pitchFamily="2" charset="-122"/>
              </a:defRPr>
            </a:lvl7pPr>
            <a:lvl8pPr marL="3198813" indent="1588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 b="1">
                <a:solidFill>
                  <a:srgbClr val="3333FF"/>
                </a:solidFill>
                <a:latin typeface="Times New Roman" pitchFamily="18" charset="0"/>
                <a:ea typeface="宋体" pitchFamily="2" charset="-122"/>
              </a:defRPr>
            </a:lvl8pPr>
            <a:lvl9pPr marL="3656013" indent="1588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 b="1">
                <a:solidFill>
                  <a:srgbClr val="3333FF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6600" noProof="1" smtClean="0">
                <a:solidFill>
                  <a:srgbClr val="FF6600"/>
                </a:solidFill>
                <a:latin typeface="宋体" pitchFamily="2" charset="-122"/>
              </a:rPr>
              <a:t>七彩课堂  伴你成长</a:t>
            </a:r>
          </a:p>
        </p:txBody>
      </p:sp>
    </p:spTree>
    <p:extLst>
      <p:ext uri="{BB962C8B-B14F-4D97-AF65-F5344CB8AC3E}">
        <p14:creationId xmlns:p14="http://schemas.microsoft.com/office/powerpoint/2010/main" val="167505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矩形 36866"/>
          <p:cNvSpPr>
            <a:spLocks noChangeArrowheads="1"/>
          </p:cNvSpPr>
          <p:nvPr/>
        </p:nvSpPr>
        <p:spPr bwMode="auto">
          <a:xfrm>
            <a:off x="669925" y="615055"/>
            <a:ext cx="7399338" cy="416421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40000"/>
              </a:lnSpc>
              <a:buFontTx/>
              <a:buNone/>
            </a:pPr>
            <a:r>
              <a:rPr lang="en-US" altLang="zh-CN" sz="2700" b="1" dirty="0">
                <a:solidFill>
                  <a:srgbClr val="FF0000"/>
                </a:solidFill>
                <a:latin typeface="+mn-ea"/>
                <a:ea typeface="+mn-ea"/>
              </a:rPr>
              <a:t>1.</a:t>
            </a:r>
            <a:r>
              <a:rPr lang="zh-CN" altLang="en-US" sz="2700" b="1" dirty="0">
                <a:solidFill>
                  <a:srgbClr val="FF0000"/>
                </a:solidFill>
                <a:latin typeface="+mn-ea"/>
                <a:ea typeface="+mn-ea"/>
              </a:rPr>
              <a:t>格式</a:t>
            </a:r>
            <a:r>
              <a:rPr lang="zh-CN" altLang="en-US" sz="2700" b="1" dirty="0">
                <a:solidFill>
                  <a:srgbClr val="002060"/>
                </a:solidFill>
                <a:latin typeface="+mn-ea"/>
                <a:ea typeface="+mn-ea"/>
              </a:rPr>
              <a:t>：英文日记和中文日记的写法大致相同。一般是第一行写上日期、星期、天气状况。日期通常顶格写，后面是星期，天气状况写在右上角。表示天气情况的词一般用形容词，如：</a:t>
            </a:r>
            <a:r>
              <a:rPr lang="en-US" altLang="zh-CN" sz="2700" b="1" dirty="0">
                <a:solidFill>
                  <a:srgbClr val="002060"/>
                </a:solidFill>
                <a:latin typeface="+mn-ea"/>
                <a:ea typeface="+mn-ea"/>
              </a:rPr>
              <a:t>fine, cold, rainy, windy, cloudy, sunny, snowy</a:t>
            </a:r>
            <a:r>
              <a:rPr lang="zh-CN" altLang="en-US" sz="2700" b="1" dirty="0">
                <a:solidFill>
                  <a:srgbClr val="002060"/>
                </a:solidFill>
                <a:latin typeface="+mn-ea"/>
                <a:ea typeface="+mn-ea"/>
              </a:rPr>
              <a:t>， </a:t>
            </a:r>
            <a:r>
              <a:rPr lang="en-US" altLang="zh-CN" sz="2700" b="1" dirty="0">
                <a:solidFill>
                  <a:srgbClr val="002060"/>
                </a:solidFill>
                <a:latin typeface="+mn-ea"/>
                <a:ea typeface="+mn-ea"/>
              </a:rPr>
              <a:t>foggy</a:t>
            </a:r>
            <a:r>
              <a:rPr lang="zh-CN" altLang="en-US" sz="2700" b="1" dirty="0">
                <a:solidFill>
                  <a:srgbClr val="002060"/>
                </a:solidFill>
                <a:latin typeface="+mn-ea"/>
                <a:ea typeface="+mn-ea"/>
              </a:rPr>
              <a:t>等。正文部分另起一行。</a:t>
            </a:r>
          </a:p>
          <a:p>
            <a:pPr>
              <a:lnSpc>
                <a:spcPct val="140000"/>
              </a:lnSpc>
              <a:buFontTx/>
              <a:buNone/>
            </a:pPr>
            <a:r>
              <a:rPr lang="en-US" altLang="zh-CN" sz="2700" b="1" dirty="0">
                <a:solidFill>
                  <a:srgbClr val="FF0000"/>
                </a:solidFill>
                <a:latin typeface="+mn-ea"/>
                <a:ea typeface="+mn-ea"/>
              </a:rPr>
              <a:t>2.</a:t>
            </a:r>
            <a:r>
              <a:rPr lang="zh-CN" altLang="en-US" sz="2700" b="1" dirty="0">
                <a:solidFill>
                  <a:srgbClr val="FF0000"/>
                </a:solidFill>
                <a:latin typeface="+mn-ea"/>
                <a:ea typeface="+mn-ea"/>
              </a:rPr>
              <a:t>人称</a:t>
            </a:r>
            <a:r>
              <a:rPr lang="zh-CN" altLang="en-US" sz="2700" b="1" dirty="0">
                <a:solidFill>
                  <a:srgbClr val="002060"/>
                </a:solidFill>
                <a:latin typeface="+mn-ea"/>
                <a:ea typeface="+mn-ea"/>
              </a:rPr>
              <a:t>：日记要用</a:t>
            </a:r>
            <a:r>
              <a:rPr lang="zh-CN" altLang="en-US" sz="2700" b="1" dirty="0">
                <a:solidFill>
                  <a:srgbClr val="FF0000"/>
                </a:solidFill>
                <a:latin typeface="+mn-ea"/>
                <a:ea typeface="+mn-ea"/>
              </a:rPr>
              <a:t>第一人称</a:t>
            </a:r>
            <a:r>
              <a:rPr lang="zh-CN" altLang="en-US" sz="2700" b="1" dirty="0">
                <a:solidFill>
                  <a:srgbClr val="002060"/>
                </a:solidFill>
                <a:latin typeface="+mn-ea"/>
                <a:ea typeface="+mn-ea"/>
              </a:rPr>
              <a:t>写。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矩形 37890"/>
          <p:cNvSpPr>
            <a:spLocks noChangeArrowheads="1"/>
          </p:cNvSpPr>
          <p:nvPr/>
        </p:nvSpPr>
        <p:spPr bwMode="auto">
          <a:xfrm>
            <a:off x="762100" y="721080"/>
            <a:ext cx="7619799" cy="383181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zh-CN" sz="2700" b="1" dirty="0">
                <a:solidFill>
                  <a:srgbClr val="FF0000"/>
                </a:solidFill>
                <a:latin typeface="+mn-ea"/>
                <a:ea typeface="+mn-ea"/>
              </a:rPr>
              <a:t>3.</a:t>
            </a:r>
            <a:r>
              <a:rPr lang="zh-CN" altLang="en-US" sz="2700" b="1" dirty="0">
                <a:solidFill>
                  <a:srgbClr val="FF0000"/>
                </a:solidFill>
                <a:latin typeface="+mn-ea"/>
                <a:ea typeface="+mn-ea"/>
              </a:rPr>
              <a:t>时态：</a:t>
            </a:r>
            <a:r>
              <a:rPr lang="zh-CN" altLang="en-US" sz="2700" b="1" dirty="0">
                <a:solidFill>
                  <a:srgbClr val="002060"/>
                </a:solidFill>
                <a:latin typeface="+mn-ea"/>
                <a:ea typeface="+mn-ea"/>
              </a:rPr>
              <a:t>写日记的时间一般是在下午或晚上，有时也有在第二天补记的。所记叙的事情通常发生在过去，所以</a:t>
            </a:r>
            <a:r>
              <a:rPr lang="zh-CN" altLang="en-US" sz="2700" b="1" dirty="0">
                <a:solidFill>
                  <a:srgbClr val="FF3300"/>
                </a:solidFill>
                <a:latin typeface="+mn-ea"/>
                <a:ea typeface="+mn-ea"/>
              </a:rPr>
              <a:t>常用一般过去时态</a:t>
            </a:r>
            <a:r>
              <a:rPr lang="zh-CN" altLang="en-US" sz="2700" b="1" dirty="0">
                <a:solidFill>
                  <a:srgbClr val="002060"/>
                </a:solidFill>
                <a:latin typeface="+mn-ea"/>
                <a:ea typeface="+mn-ea"/>
              </a:rPr>
              <a:t>。但如果要记叙天气、描写景色、展望未来、议论某事或对话引语等，可以使用</a:t>
            </a:r>
            <a:r>
              <a:rPr lang="zh-CN" altLang="en-US" sz="2700" b="1" dirty="0">
                <a:solidFill>
                  <a:srgbClr val="FF3300"/>
                </a:solidFill>
                <a:latin typeface="+mn-ea"/>
                <a:ea typeface="+mn-ea"/>
              </a:rPr>
              <a:t>一般现在时或一般将来时</a:t>
            </a:r>
            <a:r>
              <a:rPr lang="zh-CN" altLang="en-US" sz="2700" b="1" dirty="0">
                <a:solidFill>
                  <a:srgbClr val="002060"/>
                </a:solidFill>
                <a:latin typeface="+mn-ea"/>
                <a:ea typeface="+mn-ea"/>
              </a:rPr>
              <a:t>，以生动再现当时的情景。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矩形 38914"/>
          <p:cNvSpPr>
            <a:spLocks noChangeArrowheads="1"/>
          </p:cNvSpPr>
          <p:nvPr/>
        </p:nvSpPr>
        <p:spPr bwMode="auto">
          <a:xfrm>
            <a:off x="749300" y="971592"/>
            <a:ext cx="7251610" cy="258532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en-US" altLang="zh-CN" sz="2700" b="1" dirty="0">
                <a:solidFill>
                  <a:srgbClr val="FF0000"/>
                </a:solidFill>
                <a:latin typeface="+mn-ea"/>
                <a:ea typeface="+mn-ea"/>
              </a:rPr>
              <a:t>4.</a:t>
            </a:r>
            <a:r>
              <a:rPr lang="zh-CN" altLang="en-US" sz="2700" b="1" dirty="0">
                <a:solidFill>
                  <a:srgbClr val="FF0000"/>
                </a:solidFill>
                <a:latin typeface="+mn-ea"/>
                <a:ea typeface="+mn-ea"/>
              </a:rPr>
              <a:t>日记的写作顺序：</a:t>
            </a:r>
            <a:r>
              <a:rPr lang="zh-CN" altLang="en-US" sz="2700" b="1" dirty="0">
                <a:solidFill>
                  <a:srgbClr val="002060"/>
                </a:solidFill>
                <a:latin typeface="+mn-ea"/>
                <a:ea typeface="+mn-ea"/>
              </a:rPr>
              <a:t>日记一般要按照时间顺序或事情的经过来写。语言要清楚、自然，内容要连贯、完整。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矩形 53252"/>
          <p:cNvSpPr>
            <a:spLocks noChangeArrowheads="1" noChangeShapeType="1" noTextEdit="1"/>
          </p:cNvSpPr>
          <p:nvPr/>
        </p:nvSpPr>
        <p:spPr bwMode="auto">
          <a:xfrm>
            <a:off x="1196975" y="784225"/>
            <a:ext cx="4230688" cy="1657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500" b="1" kern="10" dirty="0">
                <a:ln w="22225">
                  <a:solidFill>
                    <a:schemeClr val="accent2"/>
                  </a:solidFill>
                  <a:round/>
                </a:ln>
                <a:latin typeface="Comic Sans MS" panose="030F0702030302020204" pitchFamily="66" charset="0"/>
              </a:rPr>
              <a:t>Memory Game</a:t>
            </a:r>
            <a:endParaRPr lang="zh-CN" altLang="en-US" sz="4500" b="1" kern="10" dirty="0">
              <a:ln w="22225">
                <a:solidFill>
                  <a:schemeClr val="accent2"/>
                </a:solidFill>
                <a:round/>
              </a:ln>
              <a:latin typeface="Comic Sans MS" panose="030F0702030302020204" pitchFamily="66" charset="0"/>
            </a:endParaRPr>
          </a:p>
        </p:txBody>
      </p:sp>
      <p:sp>
        <p:nvSpPr>
          <p:cNvPr id="53254" name="文本框 53253"/>
          <p:cNvSpPr txBox="1"/>
          <p:nvPr/>
        </p:nvSpPr>
        <p:spPr>
          <a:xfrm>
            <a:off x="1370013" y="2606675"/>
            <a:ext cx="2243137" cy="5826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sz="3200" b="1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记忆游戏</a:t>
            </a:r>
          </a:p>
        </p:txBody>
      </p:sp>
      <p:sp>
        <p:nvSpPr>
          <p:cNvPr id="68613" name="文本框 1"/>
          <p:cNvSpPr txBox="1">
            <a:spLocks noChangeArrowheads="1"/>
          </p:cNvSpPr>
          <p:nvPr/>
        </p:nvSpPr>
        <p:spPr bwMode="auto">
          <a:xfrm>
            <a:off x="1447882" y="3409928"/>
            <a:ext cx="48498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</a:rPr>
              <a:t>Did they ...?</a:t>
            </a:r>
            <a:r>
              <a:rPr lang="en-US" altLang="zh-CN" sz="24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68614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64" y="1286615"/>
            <a:ext cx="28765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图片 54273" descr="girls_ai_0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5" b="6110"/>
          <a:stretch>
            <a:fillRect/>
          </a:stretch>
        </p:blipFill>
        <p:spPr bwMode="auto">
          <a:xfrm>
            <a:off x="6025028" y="987659"/>
            <a:ext cx="1371564" cy="102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图片 54277" descr="paris0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678" y="3483122"/>
            <a:ext cx="1752644" cy="115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图片 54278" descr="SummerCamp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" t="12766" b="14894"/>
          <a:stretch>
            <a:fillRect/>
          </a:stretch>
        </p:blipFill>
        <p:spPr bwMode="auto">
          <a:xfrm>
            <a:off x="4180979" y="3309102"/>
            <a:ext cx="1152847" cy="133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图片 54279" descr="circleX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46"/>
          <a:stretch>
            <a:fillRect/>
          </a:stretch>
        </p:blipFill>
        <p:spPr bwMode="auto">
          <a:xfrm>
            <a:off x="3780661" y="2103769"/>
            <a:ext cx="1616790" cy="107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1" name="图片 54280" descr="fishin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318" y="3531459"/>
            <a:ext cx="1737817" cy="111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2" name="图片 54281" descr="gly5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678" y="2103769"/>
            <a:ext cx="1501693" cy="107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4" name="图片 54283" descr="beach_with_dad_8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917" y="733828"/>
            <a:ext cx="1532618" cy="127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5" name="图片 54284" descr="图片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493" y="968559"/>
            <a:ext cx="1550333" cy="104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E:\人教版英语八年级 上\八年级图片\自由女神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121" y="2054674"/>
            <a:ext cx="738209" cy="1507650"/>
          </a:xfrm>
          <a:prstGeom prst="snip1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" name="表格 56321"/>
          <p:cNvGraphicFramePr/>
          <p:nvPr>
            <p:extLst>
              <p:ext uri="{D42A27DB-BD31-4B8C-83A1-F6EECF244321}">
                <p14:modId xmlns:p14="http://schemas.microsoft.com/office/powerpoint/2010/main" val="967413230"/>
              </p:ext>
            </p:extLst>
          </p:nvPr>
        </p:nvGraphicFramePr>
        <p:xfrm>
          <a:off x="685902" y="805620"/>
          <a:ext cx="7212003" cy="3975872"/>
        </p:xfrm>
        <a:graphic>
          <a:graphicData uri="http://schemas.openxmlformats.org/drawingml/2006/table">
            <a:tbl>
              <a:tblPr/>
              <a:tblGrid>
                <a:gridCol w="2292717"/>
                <a:gridCol w="2660153"/>
                <a:gridCol w="2259133"/>
              </a:tblGrid>
              <a:tr h="1463524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34285" marB="34285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34285" marB="34285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34285" marB="34285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0777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34285" marB="34285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34285" marB="34285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34285" marB="34285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1571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34285" marB="34285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34285" marB="34285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34285" marB="34285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340" name="文本框 56339"/>
          <p:cNvSpPr txBox="1">
            <a:spLocks noChangeArrowheads="1"/>
          </p:cNvSpPr>
          <p:nvPr/>
        </p:nvSpPr>
        <p:spPr bwMode="auto">
          <a:xfrm>
            <a:off x="897623" y="1291013"/>
            <a:ext cx="2046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2800" b="1" i="1" dirty="0">
                <a:latin typeface="Times New Roman" panose="02020603050405020304" pitchFamily="18" charset="0"/>
              </a:rPr>
              <a:t>went to the beach</a:t>
            </a:r>
          </a:p>
        </p:txBody>
      </p:sp>
      <p:sp>
        <p:nvSpPr>
          <p:cNvPr id="56341" name="文本框 56340"/>
          <p:cNvSpPr txBox="1">
            <a:spLocks noChangeArrowheads="1"/>
          </p:cNvSpPr>
          <p:nvPr/>
        </p:nvSpPr>
        <p:spPr bwMode="auto">
          <a:xfrm>
            <a:off x="3400399" y="1312851"/>
            <a:ext cx="2162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2400" b="1" i="1" dirty="0">
                <a:latin typeface="Times New Roman" panose="02020603050405020304" pitchFamily="18" charset="0"/>
              </a:rPr>
              <a:t>stayed at home</a:t>
            </a:r>
          </a:p>
        </p:txBody>
      </p:sp>
      <p:sp>
        <p:nvSpPr>
          <p:cNvPr id="56342" name="文本框 56341"/>
          <p:cNvSpPr txBox="1">
            <a:spLocks noChangeArrowheads="1"/>
          </p:cNvSpPr>
          <p:nvPr/>
        </p:nvSpPr>
        <p:spPr bwMode="auto">
          <a:xfrm>
            <a:off x="5905408" y="1352582"/>
            <a:ext cx="2171700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 i="1" dirty="0">
                <a:latin typeface="Times New Roman" panose="02020603050405020304" pitchFamily="18" charset="0"/>
              </a:rPr>
              <a:t>went shopping</a:t>
            </a:r>
          </a:p>
        </p:txBody>
      </p:sp>
      <p:sp>
        <p:nvSpPr>
          <p:cNvPr id="56343" name="文本框 56342"/>
          <p:cNvSpPr txBox="1">
            <a:spLocks noChangeArrowheads="1"/>
          </p:cNvSpPr>
          <p:nvPr/>
        </p:nvSpPr>
        <p:spPr bwMode="auto">
          <a:xfrm>
            <a:off x="838298" y="2608217"/>
            <a:ext cx="22288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2800" b="1" i="1" dirty="0">
                <a:latin typeface="Times New Roman" panose="02020603050405020304" pitchFamily="18" charset="0"/>
              </a:rPr>
              <a:t>went to New York City</a:t>
            </a:r>
          </a:p>
        </p:txBody>
      </p:sp>
      <p:sp>
        <p:nvSpPr>
          <p:cNvPr id="56344" name="文本框 56343"/>
          <p:cNvSpPr txBox="1">
            <a:spLocks noChangeArrowheads="1"/>
          </p:cNvSpPr>
          <p:nvPr/>
        </p:nvSpPr>
        <p:spPr bwMode="auto">
          <a:xfrm>
            <a:off x="3371850" y="2532019"/>
            <a:ext cx="28003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2400" b="1" i="1">
                <a:latin typeface="Times New Roman" panose="02020603050405020304" pitchFamily="18" charset="0"/>
              </a:rPr>
              <a:t>went to the mountains</a:t>
            </a:r>
          </a:p>
        </p:txBody>
      </p:sp>
      <p:sp>
        <p:nvSpPr>
          <p:cNvPr id="56345" name="文本框 56344"/>
          <p:cNvSpPr txBox="1">
            <a:spLocks noChangeArrowheads="1"/>
          </p:cNvSpPr>
          <p:nvPr/>
        </p:nvSpPr>
        <p:spPr bwMode="auto">
          <a:xfrm>
            <a:off x="5886360" y="2780572"/>
            <a:ext cx="211455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 i="1">
                <a:latin typeface="Times New Roman" panose="02020603050405020304" pitchFamily="18" charset="0"/>
              </a:rPr>
              <a:t>went to a park</a:t>
            </a:r>
          </a:p>
        </p:txBody>
      </p:sp>
      <p:sp>
        <p:nvSpPr>
          <p:cNvPr id="56346" name="文本框 56345"/>
          <p:cNvSpPr txBox="1">
            <a:spLocks noChangeArrowheads="1"/>
          </p:cNvSpPr>
          <p:nvPr/>
        </p:nvSpPr>
        <p:spPr bwMode="auto">
          <a:xfrm>
            <a:off x="846146" y="4105130"/>
            <a:ext cx="25066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2800" b="1" i="1" dirty="0">
                <a:latin typeface="Times New Roman" panose="02020603050405020304" pitchFamily="18" charset="0"/>
              </a:rPr>
              <a:t>went fishing</a:t>
            </a:r>
          </a:p>
        </p:txBody>
      </p:sp>
      <p:sp>
        <p:nvSpPr>
          <p:cNvPr id="56347" name="文本框 56346"/>
          <p:cNvSpPr txBox="1">
            <a:spLocks noChangeArrowheads="1"/>
          </p:cNvSpPr>
          <p:nvPr/>
        </p:nvSpPr>
        <p:spPr bwMode="auto">
          <a:xfrm>
            <a:off x="3492494" y="3860494"/>
            <a:ext cx="1765288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 i="1" dirty="0">
                <a:latin typeface="Times New Roman" panose="02020603050405020304" pitchFamily="18" charset="0"/>
              </a:rPr>
              <a:t>went to </a:t>
            </a:r>
            <a:r>
              <a:rPr lang="en-US" altLang="zh-CN" sz="2400" b="1" i="1" dirty="0" smtClean="0">
                <a:latin typeface="Times New Roman" panose="02020603050405020304" pitchFamily="18" charset="0"/>
              </a:rPr>
              <a:t>summer camp</a:t>
            </a:r>
            <a:endParaRPr lang="en-US" altLang="zh-CN" sz="2400" b="1" i="1" dirty="0">
              <a:latin typeface="Times New Roman" panose="02020603050405020304" pitchFamily="18" charset="0"/>
            </a:endParaRPr>
          </a:p>
        </p:txBody>
      </p:sp>
      <p:sp>
        <p:nvSpPr>
          <p:cNvPr id="56348" name="文本框 56347"/>
          <p:cNvSpPr txBox="1">
            <a:spLocks noChangeArrowheads="1"/>
          </p:cNvSpPr>
          <p:nvPr/>
        </p:nvSpPr>
        <p:spPr bwMode="auto">
          <a:xfrm>
            <a:off x="5886360" y="3999740"/>
            <a:ext cx="2114550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 i="1" dirty="0">
                <a:latin typeface="Times New Roman" panose="02020603050405020304" pitchFamily="18" charset="0"/>
              </a:rPr>
              <a:t>visited museums</a:t>
            </a:r>
          </a:p>
        </p:txBody>
      </p:sp>
      <p:sp>
        <p:nvSpPr>
          <p:cNvPr id="70684" name="文本框 56348"/>
          <p:cNvSpPr txBox="1">
            <a:spLocks noChangeArrowheads="1"/>
          </p:cNvSpPr>
          <p:nvPr/>
        </p:nvSpPr>
        <p:spPr bwMode="auto">
          <a:xfrm>
            <a:off x="1828872" y="676309"/>
            <a:ext cx="757237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300" b="1" dirty="0">
                <a:solidFill>
                  <a:schemeClr val="tx2"/>
                </a:solidFill>
                <a:latin typeface="宋体" panose="02010600030101010101" pitchFamily="2" charset="-122"/>
              </a:rPr>
              <a:t>f</a:t>
            </a:r>
          </a:p>
        </p:txBody>
      </p:sp>
      <p:sp>
        <p:nvSpPr>
          <p:cNvPr id="70685" name="文本框 56349"/>
          <p:cNvSpPr txBox="1">
            <a:spLocks noChangeArrowheads="1"/>
          </p:cNvSpPr>
          <p:nvPr/>
        </p:nvSpPr>
        <p:spPr bwMode="auto">
          <a:xfrm>
            <a:off x="4038614" y="752507"/>
            <a:ext cx="541337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300" b="1">
                <a:latin typeface="宋体" panose="02010600030101010101" pitchFamily="2" charset="-122"/>
              </a:rPr>
              <a:t>b</a:t>
            </a:r>
          </a:p>
        </p:txBody>
      </p:sp>
      <p:sp>
        <p:nvSpPr>
          <p:cNvPr id="70686" name="文本框 56350"/>
          <p:cNvSpPr txBox="1">
            <a:spLocks noChangeArrowheads="1"/>
          </p:cNvSpPr>
          <p:nvPr/>
        </p:nvSpPr>
        <p:spPr bwMode="auto">
          <a:xfrm>
            <a:off x="6264215" y="666800"/>
            <a:ext cx="5937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300" b="1">
                <a:latin typeface="宋体" panose="02010600030101010101" pitchFamily="2" charset="-122"/>
              </a:rPr>
              <a:t>a</a:t>
            </a:r>
          </a:p>
        </p:txBody>
      </p:sp>
      <p:sp>
        <p:nvSpPr>
          <p:cNvPr id="70687" name="文本框 56351"/>
          <p:cNvSpPr txBox="1">
            <a:spLocks noChangeArrowheads="1"/>
          </p:cNvSpPr>
          <p:nvPr/>
        </p:nvSpPr>
        <p:spPr bwMode="auto">
          <a:xfrm>
            <a:off x="1822508" y="2114562"/>
            <a:ext cx="53975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300" b="1" dirty="0">
                <a:latin typeface="宋体" panose="02010600030101010101" pitchFamily="2" charset="-122"/>
              </a:rPr>
              <a:t>d</a:t>
            </a:r>
          </a:p>
        </p:txBody>
      </p:sp>
      <p:sp>
        <p:nvSpPr>
          <p:cNvPr id="70688" name="文本框 56352"/>
          <p:cNvSpPr txBox="1">
            <a:spLocks noChangeArrowheads="1"/>
          </p:cNvSpPr>
          <p:nvPr/>
        </p:nvSpPr>
        <p:spPr bwMode="auto">
          <a:xfrm>
            <a:off x="4114812" y="2047873"/>
            <a:ext cx="377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300" b="1">
                <a:latin typeface="宋体" panose="02010600030101010101" pitchFamily="2" charset="-122"/>
              </a:rPr>
              <a:t>e</a:t>
            </a:r>
          </a:p>
        </p:txBody>
      </p:sp>
      <p:sp>
        <p:nvSpPr>
          <p:cNvPr id="70689" name="文本框 56353"/>
          <p:cNvSpPr txBox="1">
            <a:spLocks noChangeArrowheads="1"/>
          </p:cNvSpPr>
          <p:nvPr/>
        </p:nvSpPr>
        <p:spPr bwMode="auto">
          <a:xfrm>
            <a:off x="6327719" y="2038364"/>
            <a:ext cx="377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300" b="1">
                <a:latin typeface="宋体" panose="02010600030101010101" pitchFamily="2" charset="-122"/>
              </a:rPr>
              <a:t>c</a:t>
            </a:r>
          </a:p>
        </p:txBody>
      </p:sp>
      <p:sp>
        <p:nvSpPr>
          <p:cNvPr id="70690" name="文本框 56354"/>
          <p:cNvSpPr txBox="1">
            <a:spLocks noChangeArrowheads="1"/>
          </p:cNvSpPr>
          <p:nvPr/>
        </p:nvSpPr>
        <p:spPr bwMode="auto">
          <a:xfrm>
            <a:off x="1828872" y="3409928"/>
            <a:ext cx="379412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300" b="1">
                <a:latin typeface="宋体" panose="02010600030101010101" pitchFamily="2" charset="-122"/>
              </a:rPr>
              <a:t>h</a:t>
            </a:r>
          </a:p>
        </p:txBody>
      </p:sp>
      <p:sp>
        <p:nvSpPr>
          <p:cNvPr id="70691" name="文本框 56355"/>
          <p:cNvSpPr txBox="1">
            <a:spLocks noChangeArrowheads="1"/>
          </p:cNvSpPr>
          <p:nvPr/>
        </p:nvSpPr>
        <p:spPr bwMode="auto">
          <a:xfrm>
            <a:off x="4114812" y="3409928"/>
            <a:ext cx="4318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300" b="1" dirty="0">
                <a:latin typeface="宋体" panose="02010600030101010101" pitchFamily="2" charset="-122"/>
              </a:rPr>
              <a:t>i</a:t>
            </a:r>
          </a:p>
        </p:txBody>
      </p:sp>
      <p:sp>
        <p:nvSpPr>
          <p:cNvPr id="70692" name="文本框 56356"/>
          <p:cNvSpPr txBox="1">
            <a:spLocks noChangeArrowheads="1"/>
          </p:cNvSpPr>
          <p:nvPr/>
        </p:nvSpPr>
        <p:spPr bwMode="auto">
          <a:xfrm>
            <a:off x="6324554" y="3409928"/>
            <a:ext cx="3238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300" b="1">
                <a:latin typeface="宋体" panose="02010600030101010101" pitchFamily="2" charset="-122"/>
              </a:rPr>
              <a:t>g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40" grpId="0"/>
      <p:bldP spid="56341" grpId="0"/>
      <p:bldP spid="56342" grpId="0"/>
      <p:bldP spid="56343" grpId="0"/>
      <p:bldP spid="56344" grpId="0"/>
      <p:bldP spid="56345" grpId="0"/>
      <p:bldP spid="56346" grpId="0"/>
      <p:bldP spid="56347" grpId="0"/>
      <p:bldP spid="56348" grpId="0"/>
    </p:bldLst>
  </p:timing>
</p:sld>
</file>

<file path=ppt/theme/theme1.xml><?xml version="1.0" encoding="utf-8"?>
<a:theme xmlns:a="http://schemas.openxmlformats.org/drawingml/2006/main" name="6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《七彩课堂》课件模板（新）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1797</Words>
  <Application>Microsoft Office PowerPoint</Application>
  <PresentationFormat>全屏显示(16:9)</PresentationFormat>
  <Paragraphs>226</Paragraphs>
  <Slides>32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32</vt:i4>
      </vt:variant>
    </vt:vector>
  </HeadingPairs>
  <TitlesOfParts>
    <vt:vector size="35" baseType="lpstr">
      <vt:lpstr>6_自定义设计方案</vt:lpstr>
      <vt:lpstr>Office 主题​​</vt:lpstr>
      <vt:lpstr>《七彩课堂》课件模板（新）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II. 补全对话。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CHBJY</dc:creator>
  <cp:lastModifiedBy>xb21cn</cp:lastModifiedBy>
  <cp:revision>64</cp:revision>
  <dcterms:created xsi:type="dcterms:W3CDTF">2015-04-21T01:23:00Z</dcterms:created>
  <dcterms:modified xsi:type="dcterms:W3CDTF">2020-04-10T06:13:45Z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2052-11.1.0.9339</vt:lpwstr>
  </property>
</Properties>
</file>